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4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5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6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7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9" r:id="rId5"/>
    <p:sldMasterId id="2147483696" r:id="rId6"/>
    <p:sldMasterId id="2147483717" r:id="rId7"/>
    <p:sldMasterId id="2147483742" r:id="rId8"/>
    <p:sldMasterId id="2147483768" r:id="rId9"/>
    <p:sldMasterId id="2147483807" r:id="rId10"/>
    <p:sldMasterId id="2147483816" r:id="rId11"/>
    <p:sldMasterId id="2147483820" r:id="rId12"/>
  </p:sldMasterIdLst>
  <p:notesMasterIdLst>
    <p:notesMasterId r:id="rId42"/>
  </p:notesMasterIdLst>
  <p:sldIdLst>
    <p:sldId id="256" r:id="rId13"/>
    <p:sldId id="1856" r:id="rId14"/>
    <p:sldId id="266" r:id="rId15"/>
    <p:sldId id="258" r:id="rId16"/>
    <p:sldId id="1857" r:id="rId17"/>
    <p:sldId id="1859" r:id="rId18"/>
    <p:sldId id="1848" r:id="rId19"/>
    <p:sldId id="315" r:id="rId20"/>
    <p:sldId id="261" r:id="rId21"/>
    <p:sldId id="267" r:id="rId22"/>
    <p:sldId id="1860" r:id="rId23"/>
    <p:sldId id="1861" r:id="rId24"/>
    <p:sldId id="342" r:id="rId25"/>
    <p:sldId id="292" r:id="rId26"/>
    <p:sldId id="1862" r:id="rId27"/>
    <p:sldId id="1863" r:id="rId28"/>
    <p:sldId id="1864" r:id="rId29"/>
    <p:sldId id="1855" r:id="rId30"/>
    <p:sldId id="1865" r:id="rId31"/>
    <p:sldId id="1867" r:id="rId32"/>
    <p:sldId id="1866" r:id="rId33"/>
    <p:sldId id="1868" r:id="rId34"/>
    <p:sldId id="1869" r:id="rId35"/>
    <p:sldId id="1870" r:id="rId36"/>
    <p:sldId id="282" r:id="rId37"/>
    <p:sldId id="1830" r:id="rId38"/>
    <p:sldId id="1871" r:id="rId39"/>
    <p:sldId id="331" r:id="rId40"/>
    <p:sldId id="25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87DE63-BDDB-4B43-9089-E35F5E187D2B}">
          <p14:sldIdLst>
            <p14:sldId id="256"/>
            <p14:sldId id="1856"/>
            <p14:sldId id="266"/>
            <p14:sldId id="258"/>
          </p14:sldIdLst>
        </p14:section>
        <p14:section name="Intro - Rise of APIs" id="{80BFBFD7-FB1B-45A8-AEAE-C2AA5CF8FCB1}">
          <p14:sldIdLst>
            <p14:sldId id="1857"/>
            <p14:sldId id="1859"/>
            <p14:sldId id="1848"/>
            <p14:sldId id="315"/>
          </p14:sldIdLst>
        </p14:section>
        <p14:section name="API Management 101" id="{5E33062D-1AB5-4A7B-99EE-1CD8B142D3A1}">
          <p14:sldIdLst>
            <p14:sldId id="261"/>
            <p14:sldId id="267"/>
            <p14:sldId id="1860"/>
            <p14:sldId id="1861"/>
            <p14:sldId id="342"/>
            <p14:sldId id="292"/>
            <p14:sldId id="1862"/>
            <p14:sldId id="1863"/>
          </p14:sldIdLst>
        </p14:section>
        <p14:section name="API Management Consumption" id="{2D2C5263-FA5B-4D97-A495-B7FED1718478}">
          <p14:sldIdLst>
            <p14:sldId id="1864"/>
            <p14:sldId id="1855"/>
            <p14:sldId id="1865"/>
            <p14:sldId id="1867"/>
            <p14:sldId id="1866"/>
            <p14:sldId id="1868"/>
            <p14:sldId id="1869"/>
            <p14:sldId id="1870"/>
            <p14:sldId id="282"/>
            <p14:sldId id="1830"/>
            <p14:sldId id="1871"/>
            <p14:sldId id="331"/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ao Jiang" initials="MJ" lastIdx="2" clrIdx="0">
    <p:extLst>
      <p:ext uri="{19B8F6BF-5375-455C-9EA6-DF929625EA0E}">
        <p15:presenceInfo xmlns:p15="http://schemas.microsoft.com/office/powerpoint/2012/main" userId="S::mijiang@microsoft.com::fe8c53ae-f05b-45cf-913c-9892e079763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8" autoAdjust="0"/>
    <p:restoredTop sz="89133" autoAdjust="0"/>
  </p:normalViewPr>
  <p:slideViewPr>
    <p:cSldViewPr snapToGrid="0">
      <p:cViewPr varScale="1">
        <p:scale>
          <a:sx n="57" d="100"/>
          <a:sy n="57" d="100"/>
        </p:scale>
        <p:origin x="1035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heme" Target="theme/theme1.xml"/><Relationship Id="rId20" Type="http://schemas.openxmlformats.org/officeDocument/2006/relationships/slide" Target="slides/slide8.xml"/><Relationship Id="rId41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BAC-48A8-B11C-B05747184295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BAC-48A8-B11C-B05747184295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BAC-48A8-B11C-B05747184295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BAC-48A8-B11C-B0574718429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2"/>
                      </a:solidFill>
                      <a:latin typeface="Segoe UI Semibold" panose="020B0502040204020203" pitchFamily="34" charset="0"/>
                      <a:ea typeface="+mn-ea"/>
                      <a:cs typeface="Segoe UI Semibold" panose="020B0502040204020203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BAC-48A8-B11C-B0574718429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2"/>
                      </a:solidFill>
                      <a:latin typeface="Segoe UI Semibold" panose="020B0502040204020203" pitchFamily="34" charset="0"/>
                      <a:ea typeface="+mn-ea"/>
                      <a:cs typeface="Segoe UI Semibold" panose="020B0502040204020203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1BAC-48A8-B11C-B057471842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lt1"/>
                    </a:solidFill>
                    <a:latin typeface="Segoe UI Semibold" panose="020B0502040204020203" pitchFamily="34" charset="0"/>
                    <a:ea typeface="+mn-ea"/>
                    <a:cs typeface="Segoe UI Semibold" panose="020B0502040204020203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BAC-48A8-B11C-B0574718429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9D082-AA85-4F68-A6BB-6FAC13DBCF85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E6B89-C993-43EF-A5B2-1FA42E883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61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46F712-07B0-674A-BF47-051E935C8D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354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 (6)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80EB3E-5A84-6942-8D29-EE544E5A09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644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E6B89-C993-43EF-A5B2-1FA42E883F7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4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80EB3E-5A84-6942-8D29-EE544E5A09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468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0EB3E-5A84-6942-8D29-EE544E5A09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80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44CF7B-68E9-C94C-B8BB-6E6B14511C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677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6F712-07B0-674A-BF47-051E935C8D5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7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1187621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2982008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Rectangle 6"/>
          <p:cNvSpPr/>
          <p:nvPr/>
        </p:nvSpPr>
        <p:spPr bwMode="gray">
          <a:xfrm>
            <a:off x="0" y="5646494"/>
            <a:ext cx="12191377" cy="121150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03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92" y="6087890"/>
            <a:ext cx="1427788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652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5959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2E604B-EE1B-4A7E-B8A1-0D6D1C497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34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93737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D1C418-2753-469A-8C64-095693E97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643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3499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22857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187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484311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4" name="MS logo gray - EMF" descr="Microsoft logo, gray text version">
            <a:extLst>
              <a:ext uri="{FF2B5EF4-FFF2-40B4-BE49-F238E27FC236}">
                <a16:creationId xmlns:a16="http://schemas.microsoft.com/office/drawing/2014/main" id="{59104CAE-91B8-4A7E-9F8E-214C5F880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14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039846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4572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572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5F638C-91C8-470E-AE11-D14A43233A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24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43348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12" name="MS logo white - EMF" descr="Microsoft logo white text version">
            <a:extLst>
              <a:ext uri="{FF2B5EF4-FFF2-40B4-BE49-F238E27FC236}">
                <a16:creationId xmlns:a16="http://schemas.microsoft.com/office/drawing/2014/main" id="{788172BF-1F8C-429F-A472-2CEAB6929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5B6B244-729A-43DE-A8E0-1DCCEF1ADD4B}"/>
              </a:ext>
            </a:extLst>
          </p:cNvPr>
          <p:cNvSpPr/>
          <p:nvPr userDrawn="1"/>
        </p:nvSpPr>
        <p:spPr bwMode="auto">
          <a:xfrm>
            <a:off x="5334000" y="0"/>
            <a:ext cx="6858000" cy="6858000"/>
          </a:xfrm>
          <a:prstGeom prst="rect">
            <a:avLst/>
          </a:prstGeom>
          <a:solidFill>
            <a:srgbClr val="D2D2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77BB07-CDC1-4062-BB32-335EA17B26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997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CA27734F-A502-4B5B-8EC7-6E115B31C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ED1925-4012-4027-95C6-69322E9DA9F6}"/>
              </a:ext>
            </a:extLst>
          </p:cNvPr>
          <p:cNvSpPr/>
          <p:nvPr userDrawn="1"/>
        </p:nvSpPr>
        <p:spPr bwMode="auto">
          <a:xfrm>
            <a:off x="5334000" y="0"/>
            <a:ext cx="6858000" cy="6858000"/>
          </a:xfrm>
          <a:prstGeom prst="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D81051-2096-4440-92F7-36725C599F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33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CC434C0E-1C79-42AF-9F32-26BBBFEF90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842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82640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33827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945292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103162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51550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716887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987340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16784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80731687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66719777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5084431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A0CA0A-3666-46AF-8253-2FCD04A118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3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889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7C8588-3C4C-410A-9CA7-0FF2BD3416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211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35531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D75B30-586B-458B-AC42-74D03D8C99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8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5879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77158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02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493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701588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55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1181979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"/>
            <a:ext cx="12192000" cy="6245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968" y="963550"/>
            <a:ext cx="10387538" cy="1318689"/>
          </a:xfrm>
        </p:spPr>
        <p:txBody>
          <a:bodyPr anchor="b" anchorCtr="0"/>
          <a:lstStyle>
            <a:lvl1pPr algn="l">
              <a:defRPr sz="4923">
                <a:solidFill>
                  <a:srgbClr val="FF253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1297" y="2498237"/>
            <a:ext cx="10365209" cy="1612264"/>
          </a:xfrm>
        </p:spPr>
        <p:txBody>
          <a:bodyPr>
            <a:normAutofit/>
          </a:bodyPr>
          <a:lstStyle>
            <a:lvl1pPr marL="0" indent="0" algn="l">
              <a:buNone/>
              <a:defRPr sz="2954" b="0" spc="-37">
                <a:solidFill>
                  <a:schemeClr val="bg1">
                    <a:lumMod val="65000"/>
                  </a:schemeClr>
                </a:solidFill>
              </a:defRPr>
            </a:lvl1pPr>
            <a:lvl2pPr marL="562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29851" y="2387098"/>
            <a:ext cx="1086276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d_VEC_A4_Theta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166" y="5986491"/>
            <a:ext cx="2506900" cy="6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6296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"/>
            <a:ext cx="12192000" cy="6245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968" y="963550"/>
            <a:ext cx="10387538" cy="1318689"/>
          </a:xfrm>
        </p:spPr>
        <p:txBody>
          <a:bodyPr anchor="b" anchorCtr="0"/>
          <a:lstStyle>
            <a:lvl1pPr algn="l">
              <a:defRPr sz="4923">
                <a:solidFill>
                  <a:srgbClr val="FF253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1297" y="2498237"/>
            <a:ext cx="10365209" cy="1612264"/>
          </a:xfrm>
        </p:spPr>
        <p:txBody>
          <a:bodyPr>
            <a:normAutofit/>
          </a:bodyPr>
          <a:lstStyle>
            <a:lvl1pPr marL="0" indent="0" algn="l">
              <a:buNone/>
              <a:defRPr sz="2954" b="0" spc="-37">
                <a:solidFill>
                  <a:schemeClr val="bg1">
                    <a:lumMod val="65000"/>
                  </a:schemeClr>
                </a:solidFill>
              </a:defRPr>
            </a:lvl1pPr>
            <a:lvl2pPr marL="562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45484" y="2387098"/>
            <a:ext cx="1086276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63171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7214" y="1622156"/>
            <a:ext cx="7627291" cy="488012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744903" y="520362"/>
            <a:ext cx="11004020" cy="18144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29458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/>
          <a:srcRect b="16842"/>
          <a:stretch/>
        </p:blipFill>
        <p:spPr>
          <a:xfrm>
            <a:off x="8429896" y="5789404"/>
            <a:ext cx="3299129" cy="881361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-1"/>
            <a:ext cx="12192000" cy="6245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9871" y="963550"/>
            <a:ext cx="7765086" cy="1318689"/>
          </a:xfrm>
        </p:spPr>
        <p:txBody>
          <a:bodyPr anchor="b" anchorCtr="0"/>
          <a:lstStyle>
            <a:lvl1pPr algn="l">
              <a:defRPr sz="492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1297" y="2498237"/>
            <a:ext cx="10365209" cy="1612264"/>
          </a:xfrm>
        </p:spPr>
        <p:txBody>
          <a:bodyPr>
            <a:normAutofit/>
          </a:bodyPr>
          <a:lstStyle>
            <a:lvl1pPr marL="0" indent="0" algn="l">
              <a:buNone/>
              <a:defRPr sz="2954" b="0" spc="-37">
                <a:solidFill>
                  <a:schemeClr val="bg1">
                    <a:lumMod val="65000"/>
                  </a:schemeClr>
                </a:solidFill>
              </a:defRPr>
            </a:lvl1pPr>
            <a:lvl2pPr marL="562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86154" y="2387098"/>
            <a:ext cx="1086276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751299" y="963550"/>
            <a:ext cx="3400876" cy="1318689"/>
          </a:xfrm>
          <a:prstGeom prst="rect">
            <a:avLst/>
          </a:prstGeom>
        </p:spPr>
        <p:txBody>
          <a:bodyPr vert="horz" lIns="112533" tIns="56267" rIns="112533" bIns="56267" rtlCol="0" anchor="b" anchorCtr="0">
            <a:noAutofit/>
          </a:bodyPr>
          <a:lstStyle>
            <a:lvl1pPr algn="l" defTabSz="457166" rtl="0" eaLnBrk="1" latinLnBrk="0" hangingPunct="1">
              <a:spcBef>
                <a:spcPct val="0"/>
              </a:spcBef>
              <a:buNone/>
              <a:defRPr sz="4000" b="1" kern="1200" spc="-100">
                <a:solidFill>
                  <a:srgbClr val="FF2536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4923" dirty="0" err="1"/>
              <a:t>theta.co.nz</a:t>
            </a:r>
            <a:endParaRPr lang="en-US" sz="4923" dirty="0"/>
          </a:p>
        </p:txBody>
      </p:sp>
    </p:spTree>
    <p:extLst>
      <p:ext uri="{BB962C8B-B14F-4D97-AF65-F5344CB8AC3E}">
        <p14:creationId xmlns:p14="http://schemas.microsoft.com/office/powerpoint/2010/main" val="315704429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Revers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"/>
            <a:ext cx="12192000" cy="62455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968" y="963550"/>
            <a:ext cx="10387538" cy="1318689"/>
          </a:xfrm>
        </p:spPr>
        <p:txBody>
          <a:bodyPr anchor="b" anchorCtr="0"/>
          <a:lstStyle>
            <a:lvl1pPr algn="l">
              <a:defRPr sz="4923">
                <a:solidFill>
                  <a:srgbClr val="FF253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1297" y="2498237"/>
            <a:ext cx="10365209" cy="1612264"/>
          </a:xfrm>
        </p:spPr>
        <p:txBody>
          <a:bodyPr>
            <a:normAutofit/>
          </a:bodyPr>
          <a:lstStyle>
            <a:lvl1pPr marL="0" indent="0" algn="l">
              <a:buNone/>
              <a:defRPr sz="2954" b="0" spc="-37">
                <a:solidFill>
                  <a:schemeClr val="bg1">
                    <a:lumMod val="65000"/>
                  </a:schemeClr>
                </a:solidFill>
              </a:defRPr>
            </a:lvl1pPr>
            <a:lvl2pPr marL="562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86154" y="2387098"/>
            <a:ext cx="1086276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17" y="5737982"/>
            <a:ext cx="2737212" cy="98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1090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erse Colours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7214" y="1622156"/>
            <a:ext cx="7627291" cy="488012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676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6550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27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28F3-0CFA-4BEB-B67E-2A01ED21FEC8}" type="datetimeFigureOut">
              <a:rPr lang="en-IN" smtClean="0"/>
              <a:t>03-03-2019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A1-6E7A-4276-8BA0-6065B8159AA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89819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28F3-0CFA-4BEB-B67E-2A01ED21FEC8}" type="datetimeFigureOut">
              <a:rPr lang="en-IN" smtClean="0"/>
              <a:t>03-03-2019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A1-6E7A-4276-8BA0-6065B8159AA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271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effectLst>
            <a:outerShdw blurRad="50800" dist="50800" dir="5400000" algn="ctr" rotWithShape="0">
              <a:schemeClr val="bg2"/>
            </a:outerShdw>
          </a:effectLst>
        </p:spPr>
        <p:txBody>
          <a:bodyPr anchor="b"/>
          <a:lstStyle>
            <a:lvl1pPr>
              <a:defRPr sz="60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effectLst>
            <a:outerShdw blurRad="50800" dist="50800" dir="5400000" algn="ctr" rotWithShape="0">
              <a:schemeClr val="bg2"/>
            </a:outerShdw>
          </a:effectLst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477587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bg>
      <p:bgPr>
        <a:solidFill>
          <a:srgbClr val="512A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4984063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9157884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1489599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7572554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330873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8689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valu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0302" y="289511"/>
            <a:ext cx="6904778" cy="899665"/>
          </a:xfrm>
        </p:spPr>
        <p:txBody>
          <a:bodyPr/>
          <a:lstStyle>
            <a:lvl1pPr>
              <a:defRPr sz="392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20303" y="4773828"/>
            <a:ext cx="6904016" cy="1793104"/>
          </a:xfrm>
        </p:spPr>
        <p:txBody>
          <a:bodyPr wrap="square">
            <a:noAutofit/>
          </a:bodyPr>
          <a:lstStyle>
            <a:lvl1pPr marL="0" indent="0">
              <a:spcBef>
                <a:spcPts val="1765"/>
              </a:spcBef>
              <a:buNone/>
              <a:defRPr sz="1961"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Image of Ignite app on a Windows Device." title="Ignite event image">
            <a:extLst>
              <a:ext uri="{FF2B5EF4-FFF2-40B4-BE49-F238E27FC236}">
                <a16:creationId xmlns:a16="http://schemas.microsoft.com/office/drawing/2014/main" id="{E803C22C-E970-4ADA-A60C-5127C1C2C1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19" r="5881"/>
          <a:stretch/>
        </p:blipFill>
        <p:spPr>
          <a:xfrm>
            <a:off x="0" y="-1"/>
            <a:ext cx="4828867" cy="68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9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0496109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138291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523330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3699331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471087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8540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019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09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3997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940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7907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113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114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Title Only">
    <p:bg>
      <p:bgPr>
        <a:solidFill>
          <a:srgbClr val="512A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64838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6542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57214" y="1622156"/>
            <a:ext cx="7627291" cy="488012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744903" y="520362"/>
            <a:ext cx="11004020" cy="18144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9096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8933" y="3041336"/>
            <a:ext cx="4876800" cy="49244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200" spc="-51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778933" y="3962403"/>
            <a:ext cx="48768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CC0876BE-2701-4C67-825D-3F6D72131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778933" y="585788"/>
            <a:ext cx="1821920" cy="292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AA1469-2478-4F15-B0A7-049805E8F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975" y="1418883"/>
            <a:ext cx="5122452" cy="40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61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4599">
          <p15:clr>
            <a:srgbClr val="5ACBF0"/>
          </p15:clr>
        </p15:guide>
        <p15:guide id="4" orient="horz" pos="216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78933" y="1434372"/>
            <a:ext cx="10632019" cy="1612749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594" indent="0">
              <a:buNone/>
              <a:defRPr/>
            </a:lvl2pPr>
            <a:lvl3pPr marL="457189" indent="0">
              <a:buNone/>
              <a:defRPr/>
            </a:lvl3pPr>
            <a:lvl4pPr marL="685783" indent="0">
              <a:buNone/>
              <a:defRPr/>
            </a:lvl4pPr>
            <a:lvl5pPr marL="914377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236502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300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78934" y="1435499"/>
            <a:ext cx="10632015" cy="16127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136779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300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C66034-917A-4F9A-ACC8-8CC5B8BD7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78933" y="1435102"/>
            <a:ext cx="5120640" cy="161274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6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2" indent="0">
              <a:buFont typeface="Wingdings" panose="05000000000000000000" pitchFamily="2" charset="2"/>
              <a:buNone/>
              <a:defRPr sz="2000" b="0"/>
            </a:lvl2pPr>
            <a:lvl3pPr marL="450839" indent="0">
              <a:buFont typeface="Wingdings" panose="05000000000000000000" pitchFamily="2" charset="2"/>
              <a:buNone/>
              <a:tabLst/>
              <a:defRPr sz="1600" b="0"/>
            </a:lvl3pPr>
            <a:lvl4pPr marL="652446" indent="0">
              <a:buFont typeface="Wingdings" panose="05000000000000000000" pitchFamily="2" charset="2"/>
              <a:buNone/>
              <a:defRPr sz="1400" b="0"/>
            </a:lvl4pPr>
            <a:lvl5pPr marL="854053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0308" y="1435102"/>
            <a:ext cx="5120640" cy="161274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6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2" indent="0">
              <a:buFont typeface="Wingdings" panose="05000000000000000000" pitchFamily="2" charset="2"/>
              <a:buNone/>
              <a:defRPr sz="2000" b="0"/>
            </a:lvl2pPr>
            <a:lvl3pPr marL="450839" indent="0">
              <a:buFont typeface="Wingdings" panose="05000000000000000000" pitchFamily="2" charset="2"/>
              <a:buNone/>
              <a:tabLst/>
              <a:defRPr sz="1600" b="0"/>
            </a:lvl3pPr>
            <a:lvl4pPr marL="652446" indent="0">
              <a:buFont typeface="Wingdings" panose="05000000000000000000" pitchFamily="2" charset="2"/>
              <a:buNone/>
              <a:defRPr sz="1400" b="0"/>
            </a:lvl4pPr>
            <a:lvl5pPr marL="854053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404381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9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3ACEF5-93A4-452F-A833-13A15FE28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78933" y="1437483"/>
            <a:ext cx="5120640" cy="1612749"/>
          </a:xfrm>
        </p:spPr>
        <p:txBody>
          <a:bodyPr wrap="square">
            <a:spAutoFit/>
          </a:bodyPr>
          <a:lstStyle>
            <a:lvl1pPr marL="231769" indent="-231769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6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28" indent="-171446">
              <a:buFont typeface="Wingdings" panose="05000000000000000000" pitchFamily="2" charset="2"/>
              <a:buChar char=""/>
              <a:defRPr sz="2000" b="0"/>
            </a:lvl2pPr>
            <a:lvl3pPr marL="639747" indent="-188909">
              <a:buFont typeface="Wingdings" panose="05000000000000000000" pitchFamily="2" charset="2"/>
              <a:buChar char=""/>
              <a:tabLst/>
              <a:defRPr sz="1600" b="0"/>
            </a:lvl3pPr>
            <a:lvl4pPr marL="828654" indent="-176209">
              <a:buFont typeface="Wingdings" panose="05000000000000000000" pitchFamily="2" charset="2"/>
              <a:buChar char=""/>
              <a:defRPr sz="1400" b="0"/>
            </a:lvl4pPr>
            <a:lvl5pPr marL="1023913" indent="-169858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90308" y="1437483"/>
            <a:ext cx="5120640" cy="1612749"/>
          </a:xfrm>
        </p:spPr>
        <p:txBody>
          <a:bodyPr wrap="square">
            <a:spAutoFit/>
          </a:bodyPr>
          <a:lstStyle>
            <a:lvl1pPr marL="231769" indent="-231769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6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28" indent="-171446">
              <a:buFont typeface="Wingdings" panose="05000000000000000000" pitchFamily="2" charset="2"/>
              <a:buChar char=""/>
              <a:defRPr sz="2000" b="0"/>
            </a:lvl2pPr>
            <a:lvl3pPr marL="639747" indent="-188909">
              <a:buFont typeface="Wingdings" panose="05000000000000000000" pitchFamily="2" charset="2"/>
              <a:buChar char=""/>
              <a:tabLst/>
              <a:defRPr sz="1600" b="0"/>
            </a:lvl3pPr>
            <a:lvl4pPr marL="828654" indent="-176209">
              <a:buFont typeface="Wingdings" panose="05000000000000000000" pitchFamily="2" charset="2"/>
              <a:buChar char=""/>
              <a:defRPr sz="1400" b="0"/>
            </a:lvl4pPr>
            <a:lvl5pPr marL="1023913" indent="-169858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509042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99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269889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300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e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13B0D8F-3956-451D-ACC9-1C859E2676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8881171"/>
              </p:ext>
            </p:extLst>
          </p:nvPr>
        </p:nvGraphicFramePr>
        <p:xfrm>
          <a:off x="1826227" y="1181100"/>
          <a:ext cx="8539547" cy="521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79907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300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7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73EDBF-E31C-4421-A8AA-318B85AC7CAC}"/>
              </a:ext>
            </a:extLst>
          </p:cNvPr>
          <p:cNvGrpSpPr/>
          <p:nvPr/>
        </p:nvGrpSpPr>
        <p:grpSpPr>
          <a:xfrm>
            <a:off x="8361439" y="2361379"/>
            <a:ext cx="2794000" cy="2821509"/>
            <a:chOff x="6322035" y="2125677"/>
            <a:chExt cx="2037248" cy="25313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B3A7383-9160-4728-B1B0-43C3A0E30B29}"/>
                </a:ext>
              </a:extLst>
            </p:cNvPr>
            <p:cNvSpPr txBox="1"/>
            <p:nvPr/>
          </p:nvSpPr>
          <p:spPr>
            <a:xfrm>
              <a:off x="6322035" y="3103204"/>
              <a:ext cx="1920218" cy="1012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8823"/>
                </a:lnSpc>
                <a:spcBef>
                  <a:spcPts val="490"/>
                </a:spcBef>
                <a:spcAft>
                  <a:spcPts val="980"/>
                </a:spcAft>
              </a:pPr>
              <a:r>
                <a:rPr lang="en-GB" sz="8725" b="1">
                  <a:solidFill>
                    <a:schemeClr val="accent1"/>
                  </a:solidFill>
                  <a:latin typeface="Segoe UI Semibold" charset="0"/>
                  <a:ea typeface="Segoe UI Semibold" charset="0"/>
                  <a:cs typeface="Segoe UI Semibold" charset="0"/>
                </a:rPr>
                <a:t>10x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D74E455-0ED5-46FC-BCF7-F6EA7424D0E1}"/>
                </a:ext>
              </a:extLst>
            </p:cNvPr>
            <p:cNvSpPr txBox="1"/>
            <p:nvPr/>
          </p:nvSpPr>
          <p:spPr>
            <a:xfrm>
              <a:off x="6347881" y="2125677"/>
              <a:ext cx="1737341" cy="483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2117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Easy </a:t>
              </a:r>
              <a:b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</a:b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adoption: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E6BB63-3827-4250-8C35-8A40BA9BBA3C}"/>
                </a:ext>
              </a:extLst>
            </p:cNvPr>
            <p:cNvSpPr txBox="1"/>
            <p:nvPr/>
          </p:nvSpPr>
          <p:spPr>
            <a:xfrm>
              <a:off x="6347881" y="4495939"/>
              <a:ext cx="2011402" cy="1610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412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1176" b="1">
                  <a:latin typeface="Segoe UI Semibold" charset="0"/>
                  <a:ea typeface="Segoe UI Semibold" charset="0"/>
                  <a:cs typeface="Segoe UI Semibold" charset="0"/>
                </a:rPr>
                <a:t>Chart caption goes here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3B65A1-7FE5-4864-B30D-387972509580}"/>
              </a:ext>
            </a:extLst>
          </p:cNvPr>
          <p:cNvGrpSpPr/>
          <p:nvPr/>
        </p:nvGrpSpPr>
        <p:grpSpPr>
          <a:xfrm>
            <a:off x="1036563" y="2361379"/>
            <a:ext cx="2794000" cy="2821509"/>
            <a:chOff x="6322035" y="2125677"/>
            <a:chExt cx="2037248" cy="253133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FBD511-2D17-4463-94E0-1CDF9B9B3E9F}"/>
                </a:ext>
              </a:extLst>
            </p:cNvPr>
            <p:cNvSpPr txBox="1"/>
            <p:nvPr/>
          </p:nvSpPr>
          <p:spPr>
            <a:xfrm>
              <a:off x="6322035" y="3103204"/>
              <a:ext cx="1920218" cy="1012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8823"/>
                </a:lnSpc>
                <a:spcBef>
                  <a:spcPts val="490"/>
                </a:spcBef>
                <a:spcAft>
                  <a:spcPts val="980"/>
                </a:spcAft>
              </a:pPr>
              <a:r>
                <a:rPr lang="en-GB" sz="8725" b="1">
                  <a:solidFill>
                    <a:schemeClr val="accent1"/>
                  </a:solidFill>
                  <a:latin typeface="Segoe UI Semibold" charset="0"/>
                  <a:ea typeface="Segoe UI Semibold" charset="0"/>
                  <a:cs typeface="Segoe UI Semibold" charset="0"/>
                </a:rPr>
                <a:t>10x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9BE09D-71F1-43FA-AB24-EFCEEA533954}"/>
                </a:ext>
              </a:extLst>
            </p:cNvPr>
            <p:cNvSpPr txBox="1"/>
            <p:nvPr/>
          </p:nvSpPr>
          <p:spPr>
            <a:xfrm>
              <a:off x="6347881" y="2125677"/>
              <a:ext cx="1737341" cy="483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2117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Easy </a:t>
              </a:r>
              <a:b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</a:b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adoption: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12E885-E694-49F1-8EFD-E2D7E1B6661D}"/>
                </a:ext>
              </a:extLst>
            </p:cNvPr>
            <p:cNvSpPr txBox="1"/>
            <p:nvPr/>
          </p:nvSpPr>
          <p:spPr>
            <a:xfrm>
              <a:off x="6347881" y="4495939"/>
              <a:ext cx="2011402" cy="1610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412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1176" b="1">
                  <a:latin typeface="Segoe UI Semibold" charset="0"/>
                  <a:ea typeface="Segoe UI Semibold" charset="0"/>
                  <a:cs typeface="Segoe UI Semibold" charset="0"/>
                </a:rPr>
                <a:t>Chart caption goes here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74145B-F26D-48E9-A940-2683379BCD25}"/>
              </a:ext>
            </a:extLst>
          </p:cNvPr>
          <p:cNvGrpSpPr/>
          <p:nvPr/>
        </p:nvGrpSpPr>
        <p:grpSpPr>
          <a:xfrm>
            <a:off x="4744963" y="2361379"/>
            <a:ext cx="2662933" cy="2821509"/>
            <a:chOff x="9090795" y="2125677"/>
            <a:chExt cx="2037248" cy="253133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5EFC0C7-FC4D-4EB8-9EC2-D2F7A96848C8}"/>
                </a:ext>
              </a:extLst>
            </p:cNvPr>
            <p:cNvSpPr txBox="1"/>
            <p:nvPr/>
          </p:nvSpPr>
          <p:spPr>
            <a:xfrm>
              <a:off x="9090795" y="3103204"/>
              <a:ext cx="1920218" cy="1012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8823"/>
                </a:lnSpc>
                <a:spcBef>
                  <a:spcPts val="490"/>
                </a:spcBef>
                <a:spcAft>
                  <a:spcPts val="980"/>
                </a:spcAft>
              </a:pPr>
              <a:r>
                <a:rPr lang="en-GB" sz="8725" b="1">
                  <a:solidFill>
                    <a:schemeClr val="accent1"/>
                  </a:solidFill>
                  <a:latin typeface="Segoe UI Semibold" charset="0"/>
                  <a:ea typeface="Segoe UI Semibold" charset="0"/>
                  <a:cs typeface="Segoe UI Semibold" charset="0"/>
                </a:rPr>
                <a:t>50x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415CE52-0734-42C3-BE2F-E4DC1E67A64B}"/>
                </a:ext>
              </a:extLst>
            </p:cNvPr>
            <p:cNvSpPr txBox="1"/>
            <p:nvPr/>
          </p:nvSpPr>
          <p:spPr>
            <a:xfrm>
              <a:off x="9116641" y="2125677"/>
              <a:ext cx="1737341" cy="483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2117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Native </a:t>
              </a:r>
              <a:b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</a:br>
              <a:r>
                <a:rPr lang="en-GB" sz="2000" b="1">
                  <a:latin typeface="Segoe UI Semibold" charset="0"/>
                  <a:ea typeface="Segoe UI Semibold" charset="0"/>
                  <a:cs typeface="Segoe UI Semibold" charset="0"/>
                </a:rPr>
                <a:t>compilation: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0A59F3-AD2E-42C4-9758-1EADEBBB0A04}"/>
                </a:ext>
              </a:extLst>
            </p:cNvPr>
            <p:cNvSpPr txBox="1"/>
            <p:nvPr/>
          </p:nvSpPr>
          <p:spPr>
            <a:xfrm>
              <a:off x="9116641" y="4495939"/>
              <a:ext cx="2011402" cy="1610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412"/>
                </a:lnSpc>
                <a:spcBef>
                  <a:spcPts val="294"/>
                </a:spcBef>
                <a:spcAft>
                  <a:spcPts val="588"/>
                </a:spcAft>
              </a:pPr>
              <a:r>
                <a:rPr lang="en-GB" sz="1176" b="1">
                  <a:latin typeface="Segoe UI Semibold" charset="0"/>
                  <a:ea typeface="Segoe UI Semibold" charset="0"/>
                  <a:cs typeface="Segoe UI Semibold" charset="0"/>
                </a:rPr>
                <a:t>Chart caption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992545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300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ho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BDCCCF80-A1A7-4476-82F6-B63FBF1D52D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391993" y="754063"/>
            <a:ext cx="9402473" cy="534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967031-2E31-4788-B9FA-8CCA1D2A6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1040" y="4909224"/>
            <a:ext cx="404707" cy="1136502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69D8CC9-52D6-411B-8E29-0682BC108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5547" y="5988901"/>
            <a:ext cx="4662429" cy="110878"/>
          </a:xfrm>
          <a:prstGeom prst="rect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99FCA50-CAD8-4B6D-ABA4-832BD2D0CEDB}"/>
              </a:ext>
            </a:extLst>
          </p:cNvPr>
          <p:cNvSpPr>
            <a:spLocks/>
          </p:cNvSpPr>
          <p:nvPr/>
        </p:nvSpPr>
        <p:spPr bwMode="auto">
          <a:xfrm>
            <a:off x="1397537" y="758221"/>
            <a:ext cx="9402473" cy="4207828"/>
          </a:xfrm>
          <a:custGeom>
            <a:avLst/>
            <a:gdLst>
              <a:gd name="T0" fmla="*/ 1464 w 1464"/>
              <a:gd name="T1" fmla="*/ 825 h 873"/>
              <a:gd name="T2" fmla="*/ 1417 w 1464"/>
              <a:gd name="T3" fmla="*/ 873 h 873"/>
              <a:gd name="T4" fmla="*/ 48 w 1464"/>
              <a:gd name="T5" fmla="*/ 873 h 873"/>
              <a:gd name="T6" fmla="*/ 0 w 1464"/>
              <a:gd name="T7" fmla="*/ 825 h 873"/>
              <a:gd name="T8" fmla="*/ 0 w 1464"/>
              <a:gd name="T9" fmla="*/ 48 h 873"/>
              <a:gd name="T10" fmla="*/ 48 w 1464"/>
              <a:gd name="T11" fmla="*/ 0 h 873"/>
              <a:gd name="T12" fmla="*/ 1417 w 1464"/>
              <a:gd name="T13" fmla="*/ 0 h 873"/>
              <a:gd name="T14" fmla="*/ 1464 w 1464"/>
              <a:gd name="T15" fmla="*/ 48 h 873"/>
              <a:gd name="T16" fmla="*/ 1464 w 1464"/>
              <a:gd name="T17" fmla="*/ 82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4" h="873">
                <a:moveTo>
                  <a:pt x="1464" y="825"/>
                </a:moveTo>
                <a:cubicBezTo>
                  <a:pt x="1464" y="851"/>
                  <a:pt x="1443" y="873"/>
                  <a:pt x="1417" y="873"/>
                </a:cubicBezTo>
                <a:cubicBezTo>
                  <a:pt x="48" y="873"/>
                  <a:pt x="48" y="873"/>
                  <a:pt x="48" y="873"/>
                </a:cubicBezTo>
                <a:cubicBezTo>
                  <a:pt x="22" y="873"/>
                  <a:pt x="0" y="851"/>
                  <a:pt x="0" y="82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1417" y="0"/>
                  <a:pt x="1417" y="0"/>
                  <a:pt x="1417" y="0"/>
                </a:cubicBezTo>
                <a:cubicBezTo>
                  <a:pt x="1443" y="0"/>
                  <a:pt x="1464" y="22"/>
                  <a:pt x="1464" y="48"/>
                </a:cubicBezTo>
                <a:lnTo>
                  <a:pt x="1464" y="825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1A401E6-0CA1-4CB5-8A4F-5B0A521CD4F9}"/>
              </a:ext>
            </a:extLst>
          </p:cNvPr>
          <p:cNvSpPr>
            <a:spLocks/>
          </p:cNvSpPr>
          <p:nvPr/>
        </p:nvSpPr>
        <p:spPr bwMode="auto">
          <a:xfrm>
            <a:off x="5392849" y="758221"/>
            <a:ext cx="5407161" cy="4207828"/>
          </a:xfrm>
          <a:custGeom>
            <a:avLst/>
            <a:gdLst>
              <a:gd name="T0" fmla="*/ 795 w 842"/>
              <a:gd name="T1" fmla="*/ 0 h 873"/>
              <a:gd name="T2" fmla="*/ 0 w 842"/>
              <a:gd name="T3" fmla="*/ 0 h 873"/>
              <a:gd name="T4" fmla="*/ 27 w 842"/>
              <a:gd name="T5" fmla="*/ 39 h 873"/>
              <a:gd name="T6" fmla="*/ 797 w 842"/>
              <a:gd name="T7" fmla="*/ 39 h 873"/>
              <a:gd name="T8" fmla="*/ 797 w 842"/>
              <a:gd name="T9" fmla="*/ 126 h 873"/>
              <a:gd name="T10" fmla="*/ 797 w 842"/>
              <a:gd name="T11" fmla="*/ 482 h 873"/>
              <a:gd name="T12" fmla="*/ 797 w 842"/>
              <a:gd name="T13" fmla="*/ 799 h 873"/>
              <a:gd name="T14" fmla="*/ 553 w 842"/>
              <a:gd name="T15" fmla="*/ 799 h 873"/>
              <a:gd name="T16" fmla="*/ 604 w 842"/>
              <a:gd name="T17" fmla="*/ 873 h 873"/>
              <a:gd name="T18" fmla="*/ 795 w 842"/>
              <a:gd name="T19" fmla="*/ 873 h 873"/>
              <a:gd name="T20" fmla="*/ 842 w 842"/>
              <a:gd name="T21" fmla="*/ 825 h 873"/>
              <a:gd name="T22" fmla="*/ 842 w 842"/>
              <a:gd name="T23" fmla="*/ 48 h 873"/>
              <a:gd name="T24" fmla="*/ 795 w 842"/>
              <a:gd name="T25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2" h="873">
                <a:moveTo>
                  <a:pt x="795" y="0"/>
                </a:moveTo>
                <a:cubicBezTo>
                  <a:pt x="0" y="0"/>
                  <a:pt x="0" y="0"/>
                  <a:pt x="0" y="0"/>
                </a:cubicBezTo>
                <a:cubicBezTo>
                  <a:pt x="27" y="39"/>
                  <a:pt x="27" y="39"/>
                  <a:pt x="27" y="39"/>
                </a:cubicBezTo>
                <a:cubicBezTo>
                  <a:pt x="797" y="39"/>
                  <a:pt x="797" y="39"/>
                  <a:pt x="797" y="39"/>
                </a:cubicBezTo>
                <a:cubicBezTo>
                  <a:pt x="797" y="126"/>
                  <a:pt x="797" y="126"/>
                  <a:pt x="797" y="126"/>
                </a:cubicBezTo>
                <a:cubicBezTo>
                  <a:pt x="797" y="482"/>
                  <a:pt x="797" y="482"/>
                  <a:pt x="797" y="482"/>
                </a:cubicBezTo>
                <a:cubicBezTo>
                  <a:pt x="797" y="799"/>
                  <a:pt x="797" y="799"/>
                  <a:pt x="797" y="799"/>
                </a:cubicBezTo>
                <a:cubicBezTo>
                  <a:pt x="553" y="799"/>
                  <a:pt x="553" y="799"/>
                  <a:pt x="553" y="799"/>
                </a:cubicBezTo>
                <a:cubicBezTo>
                  <a:pt x="604" y="873"/>
                  <a:pt x="604" y="873"/>
                  <a:pt x="604" y="873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821" y="873"/>
                  <a:pt x="842" y="851"/>
                  <a:pt x="842" y="825"/>
                </a:cubicBezTo>
                <a:cubicBezTo>
                  <a:pt x="842" y="48"/>
                  <a:pt x="842" y="48"/>
                  <a:pt x="842" y="48"/>
                </a:cubicBezTo>
                <a:cubicBezTo>
                  <a:pt x="842" y="22"/>
                  <a:pt x="821" y="0"/>
                  <a:pt x="795" y="0"/>
                </a:cubicBezTo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4914764-880B-483E-9064-7AADEE7A1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1797" y="942557"/>
            <a:ext cx="8855473" cy="3681157"/>
          </a:xfrm>
          <a:prstGeom prst="rect">
            <a:avLst/>
          </a:prstGeom>
          <a:solidFill>
            <a:srgbClr val="00B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C78E050D-6AE5-420B-80A0-A5040D4EF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751" y="3067260"/>
            <a:ext cx="789084" cy="496180"/>
          </a:xfrm>
          <a:prstGeom prst="rect">
            <a:avLst/>
          </a:prstGeom>
          <a:solidFill>
            <a:srgbClr val="00B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507049AA-D7EA-4AF6-B7F0-35975DA616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8665" y="2456044"/>
            <a:ext cx="282740" cy="259178"/>
          </a:xfrm>
          <a:prstGeom prst="rect">
            <a:avLst/>
          </a:prstGeom>
          <a:solidFill>
            <a:srgbClr val="00B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3CE510F-4DB0-410D-A0E5-6A674C8CE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6" y="942556"/>
            <a:ext cx="8886685" cy="3749070"/>
          </a:xfrm>
          <a:prstGeom prst="rect">
            <a:avLst/>
          </a:prstGeom>
        </p:spPr>
      </p:pic>
      <p:sp>
        <p:nvSpPr>
          <p:cNvPr id="13" name="Rectangle 25">
            <a:extLst>
              <a:ext uri="{FF2B5EF4-FFF2-40B4-BE49-F238E27FC236}">
                <a16:creationId xmlns:a16="http://schemas.microsoft.com/office/drawing/2014/main" id="{B176691D-70A2-4A9F-A843-FEEB65CFA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2720" y="4510091"/>
            <a:ext cx="8888533" cy="18361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49725120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8934" y="2148764"/>
            <a:ext cx="3928533" cy="984885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2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8934" y="3535544"/>
            <a:ext cx="3928533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594" indent="0">
              <a:buNone/>
              <a:defRPr/>
            </a:lvl2pPr>
            <a:lvl3pPr marL="457189" indent="0">
              <a:buNone/>
              <a:defRPr/>
            </a:lvl3pPr>
            <a:lvl4pPr marL="661971" indent="0">
              <a:buNone/>
              <a:defRPr/>
            </a:lvl4pPr>
            <a:lvl5pPr marL="855641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486400" y="0"/>
            <a:ext cx="67056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158338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2592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35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224">
          <p15:clr>
            <a:srgbClr val="C35E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5AE9285-9977-4441-A573-2C3A07B00C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8934" y="2936559"/>
            <a:ext cx="3928533" cy="984885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2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Photo layout with Title  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486400" y="0"/>
            <a:ext cx="67056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5444300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2592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160">
          <p15:clr>
            <a:srgbClr val="5ACBF0"/>
          </p15:clr>
        </p15:guide>
        <p15:guide id="9" pos="2224">
          <p15:clr>
            <a:srgbClr val="C35E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E60FA2-49B3-4240-B08E-A7F01EFC2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8934" y="2998113"/>
            <a:ext cx="3928533" cy="73866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4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Photo layout with smaller text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486400" y="0"/>
            <a:ext cx="67056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108482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2592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1885">
          <p15:clr>
            <a:srgbClr val="5ACBF0"/>
          </p15:clr>
        </p15:guide>
        <p15:guide id="9" pos="2224">
          <p15:clr>
            <a:srgbClr val="C35E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8933" y="3033224"/>
            <a:ext cx="8950283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1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A meaningful 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778933" y="3977322"/>
            <a:ext cx="89502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Demo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1EE61B-E72C-4140-9B55-F89213301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197" y="4285098"/>
            <a:ext cx="2527871" cy="19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35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601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8933" y="3035809"/>
            <a:ext cx="8950283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1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4052A7-75DA-4B2B-8A31-E6B076CC5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197" y="4285098"/>
            <a:ext cx="2527871" cy="19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26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95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778933" y="6161317"/>
            <a:ext cx="4287392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67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635F5944-A906-47A7-AD29-6439BDCE3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778933" y="585788"/>
            <a:ext cx="182192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63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BD24F-EBA7-40D3-ADC8-C59D52776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232567-C74C-435E-BF78-97CBBF733B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06E5F-92E7-4128-8004-D5FF1029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3BD6F-B2CF-46EB-AD39-8247F9D0B7BD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7FC36-F3A9-4CC9-8BAC-C6BD77322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EC137-A4C3-47A4-B91A-8BE7F9A2E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B349-979C-4715-9BCE-774CEBDD5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7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30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83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704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62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45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368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099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771842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516555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022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40701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3601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153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35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307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226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66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4454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071269-66B1-A34D-8F2B-D36DA040104B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8BC27-B687-C14B-8F1F-7CF5EBF9B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378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685800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lvl1pPr>
              <a:defRPr sz="40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91943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-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819053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332001" y="6566898"/>
            <a:ext cx="3527998" cy="15842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543354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370995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124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5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6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1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1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2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556" indent="0">
              <a:buNone/>
              <a:defRPr/>
            </a:lvl2pPr>
          </a:lstStyle>
          <a:p>
            <a:pPr lvl="0"/>
            <a:r>
              <a:rPr lang="en-US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4067290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69"/>
            <a:ext cx="11018520" cy="1612768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556" indent="0">
              <a:buNone/>
              <a:defRPr/>
            </a:lvl2pPr>
            <a:lvl3pPr marL="457112" indent="0">
              <a:buNone/>
              <a:defRPr/>
            </a:lvl3pPr>
            <a:lvl4pPr marL="685668" indent="0">
              <a:buNone/>
              <a:defRPr/>
            </a:lvl4pPr>
            <a:lvl5pPr marL="91422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262944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6127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271705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39" indent="0">
              <a:buFont typeface="Wingdings" panose="05000000000000000000" pitchFamily="2" charset="2"/>
              <a:buNone/>
              <a:defRPr sz="2000" b="0"/>
            </a:lvl2pPr>
            <a:lvl3pPr marL="450764" indent="0">
              <a:buFont typeface="Wingdings" panose="05000000000000000000" pitchFamily="2" charset="2"/>
              <a:buNone/>
              <a:tabLst/>
              <a:defRPr sz="1600" b="0"/>
            </a:lvl3pPr>
            <a:lvl4pPr marL="652337" indent="0">
              <a:buFont typeface="Wingdings" panose="05000000000000000000" pitchFamily="2" charset="2"/>
              <a:buNone/>
              <a:defRPr sz="1400" b="0"/>
            </a:lvl4pPr>
            <a:lvl5pPr marL="853911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2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39" indent="0">
              <a:buFont typeface="Wingdings" panose="05000000000000000000" pitchFamily="2" charset="2"/>
              <a:buNone/>
              <a:defRPr sz="2000" b="0"/>
            </a:lvl2pPr>
            <a:lvl3pPr marL="450764" indent="0">
              <a:buFont typeface="Wingdings" panose="05000000000000000000" pitchFamily="2" charset="2"/>
              <a:buNone/>
              <a:tabLst/>
              <a:defRPr sz="1600" b="0"/>
            </a:lvl3pPr>
            <a:lvl4pPr marL="652337" indent="0">
              <a:buFont typeface="Wingdings" panose="05000000000000000000" pitchFamily="2" charset="2"/>
              <a:buNone/>
              <a:defRPr sz="1400" b="0"/>
            </a:lvl4pPr>
            <a:lvl5pPr marL="853911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42713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0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1600" b="0"/>
            </a:lvl3pPr>
            <a:lvl4pPr marL="828516" indent="-176180">
              <a:buFont typeface="Wingdings" panose="05000000000000000000" pitchFamily="2" charset="2"/>
              <a:buChar char=""/>
              <a:defRPr sz="1400" b="0"/>
            </a:lvl4pPr>
            <a:lvl5pPr marL="1023741" indent="-169830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0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1600" b="0"/>
            </a:lvl3pPr>
            <a:lvl4pPr marL="828516" indent="-176180">
              <a:buFont typeface="Wingdings" panose="05000000000000000000" pitchFamily="2" charset="2"/>
              <a:buChar char=""/>
              <a:defRPr sz="1400" b="0"/>
            </a:lvl4pPr>
            <a:lvl5pPr marL="1023741" indent="-169830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258849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027449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33306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037722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2749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er Evidenc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69239" y="1406078"/>
            <a:ext cx="5378549" cy="1791549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353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Drag picture to placeholder or click icon to add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6095999" y="4773828"/>
            <a:ext cx="5829081" cy="179310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79285" tIns="143428" rIns="179285" bIns="143428" numCol="1" rtlCol="0" anchor="ctr" anchorCtr="0" compatLnSpc="1">
            <a:prstTxWarp prst="textNoShape">
              <a:avLst/>
            </a:prstTxWarp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961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096000" y="1406078"/>
            <a:ext cx="5826762" cy="3366196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353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Your image here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871894" y="1801029"/>
            <a:ext cx="0" cy="4662019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69239" y="3197079"/>
            <a:ext cx="5378549" cy="3369853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353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096001" y="4773828"/>
            <a:ext cx="5826761" cy="1791549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37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1880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1" y="2025651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2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556" indent="0">
              <a:buNone/>
              <a:defRPr/>
            </a:lvl2pPr>
            <a:lvl3pPr marL="457112" indent="0">
              <a:buNone/>
              <a:defRPr/>
            </a:lvl3pPr>
            <a:lvl4pPr marL="661861" indent="0">
              <a:buNone/>
              <a:defRPr/>
            </a:lvl4pPr>
            <a:lvl5pPr marL="85549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0470468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6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5632469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98359536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20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64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20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82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3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03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33748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4874165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118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474905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237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9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6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5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9905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30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69039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27637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4572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572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03489C-EBEC-4BCD-9F33-C51229F57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358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9" name="MS logo gray - EMF" descr="Microsoft logo, gray text version">
            <a:extLst>
              <a:ext uri="{FF2B5EF4-FFF2-40B4-BE49-F238E27FC236}">
                <a16:creationId xmlns:a16="http://schemas.microsoft.com/office/drawing/2014/main" id="{D03FE64B-525F-4B73-8C45-B4BC3BAD6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EDC53B0-2DDE-4181-A709-C2651853C0C6}"/>
              </a:ext>
            </a:extLst>
          </p:cNvPr>
          <p:cNvSpPr/>
          <p:nvPr/>
        </p:nvSpPr>
        <p:spPr bwMode="auto">
          <a:xfrm>
            <a:off x="5326062" y="0"/>
            <a:ext cx="6865937" cy="6865937"/>
          </a:xfrm>
          <a:prstGeom prst="rect">
            <a:avLst/>
          </a:prstGeom>
          <a:solidFill>
            <a:srgbClr val="D2D2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26A024-7603-427B-AA0F-BD46EC898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5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22B3A7-1B5D-47DC-BA15-A96E343767E8}"/>
              </a:ext>
            </a:extLst>
          </p:cNvPr>
          <p:cNvSpPr/>
          <p:nvPr/>
        </p:nvSpPr>
        <p:spPr bwMode="auto">
          <a:xfrm>
            <a:off x="5334000" y="0"/>
            <a:ext cx="6858000" cy="6858000"/>
          </a:xfrm>
          <a:prstGeom prst="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9C6C8D-73A7-4B03-873D-A81183E50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048" y="1650980"/>
            <a:ext cx="5507904" cy="35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3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3586212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568790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366530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612693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2331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616141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061324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03482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68253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71678136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3437360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3489572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A52619-E651-4E19-AEB2-DEA2667C0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29" y="4405468"/>
            <a:ext cx="2886459" cy="18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1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133310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9.e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image" Target="../media/image9.emf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101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100.xml"/><Relationship Id="rId25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85.xml"/><Relationship Id="rId16" Type="http://schemas.openxmlformats.org/officeDocument/2006/relationships/slideLayout" Target="../slideLayouts/slideLayout99.xml"/><Relationship Id="rId20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24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23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105.xml"/><Relationship Id="rId27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2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803" r:id="rId19"/>
    <p:sldLayoutId id="2147483804" r:id="rId20"/>
    <p:sldLayoutId id="2147483805" r:id="rId21"/>
    <p:sldLayoutId id="2147483806" r:id="rId22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1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n-lt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8934" y="476253"/>
            <a:ext cx="10632015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78934" y="1435506"/>
            <a:ext cx="10632017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4" name="NEW Brand Colors 2018">
            <a:extLst>
              <a:ext uri="{FF2B5EF4-FFF2-40B4-BE49-F238E27FC236}">
                <a16:creationId xmlns:a16="http://schemas.microsoft.com/office/drawing/2014/main" id="{081235F6-3889-46A7-9F4E-F9186F5725A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5400000">
            <a:off x="9496017" y="2780526"/>
            <a:ext cx="6858000" cy="1296949"/>
          </a:xfrm>
          <a:prstGeom prst="rect">
            <a:avLst/>
          </a:prstGeom>
        </p:spPr>
      </p:pic>
      <p:grpSp>
        <p:nvGrpSpPr>
          <p:cNvPr id="34" name="Grid" hidden="1">
            <a:extLst>
              <a:ext uri="{FF2B5EF4-FFF2-40B4-BE49-F238E27FC236}">
                <a16:creationId xmlns:a16="http://schemas.microsoft.com/office/drawing/2014/main" id="{E0D44F23-88E3-4012-B732-BF79250BB7F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163DFB1-3137-4D5A-B7A1-C55D205AB3B3}"/>
                </a:ext>
              </a:extLst>
            </p:cNvPr>
            <p:cNvCxnSpPr/>
            <p:nvPr/>
          </p:nvCxnSpPr>
          <p:spPr>
            <a:xfrm>
              <a:off x="0" y="292608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87FC59D-EEB8-4B4E-B227-A03E6BA408AC}"/>
                </a:ext>
              </a:extLst>
            </p:cNvPr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749465-CD14-4325-A40E-4BE1BC186913}"/>
                </a:ext>
              </a:extLst>
            </p:cNvPr>
            <p:cNvCxnSpPr/>
            <p:nvPr/>
          </p:nvCxnSpPr>
          <p:spPr>
            <a:xfrm>
              <a:off x="0" y="585216"/>
              <a:ext cx="9144000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B8E24D7-6B88-4640-A1F8-56FB8DA123CF}"/>
                </a:ext>
              </a:extLst>
            </p:cNvPr>
            <p:cNvCxnSpPr/>
            <p:nvPr/>
          </p:nvCxnSpPr>
          <p:spPr>
            <a:xfrm>
              <a:off x="0" y="6272784"/>
              <a:ext cx="9144000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10B4206-AC4C-44AD-A61D-C64585B8718D}"/>
                </a:ext>
              </a:extLst>
            </p:cNvPr>
            <p:cNvCxnSpPr/>
            <p:nvPr/>
          </p:nvCxnSpPr>
          <p:spPr>
            <a:xfrm>
              <a:off x="0" y="6565392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8D33E3B-598C-4152-A109-767CA4026AFF}"/>
                </a:ext>
              </a:extLst>
            </p:cNvPr>
            <p:cNvCxnSpPr/>
            <p:nvPr/>
          </p:nvCxnSpPr>
          <p:spPr>
            <a:xfrm>
              <a:off x="0" y="685800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32E6D5C-C985-46E9-BBBB-6E8C11B87C8B}"/>
                </a:ext>
              </a:extLst>
            </p:cNvPr>
            <p:cNvCxnSpPr/>
            <p:nvPr/>
          </p:nvCxnSpPr>
          <p:spPr>
            <a:xfrm>
              <a:off x="0" y="877824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5537872-275D-46DA-BE4B-35F98A7E23D9}"/>
                </a:ext>
              </a:extLst>
            </p:cNvPr>
            <p:cNvCxnSpPr/>
            <p:nvPr/>
          </p:nvCxnSpPr>
          <p:spPr>
            <a:xfrm>
              <a:off x="0" y="1170432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A0B809D-3BD7-4740-B43C-87DEAB995181}"/>
                </a:ext>
              </a:extLst>
            </p:cNvPr>
            <p:cNvCxnSpPr/>
            <p:nvPr/>
          </p:nvCxnSpPr>
          <p:spPr>
            <a:xfrm>
              <a:off x="0" y="146304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110DE340-F3C6-446C-9656-FC3F7331A02A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A79FCAF-696D-459F-8DC7-60C6FC6B8C7F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673C172-0798-4D71-B9CC-81C2255D9A9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FF688EA-449D-4B56-BED0-ED77B0A3FD50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50EAD8F-6B08-4E0A-B4F8-F6A245136F43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4B7F0B6-A9EF-40C4-96BE-846A2DD02DB4}"/>
                </a:ext>
              </a:extLst>
            </p:cNvPr>
            <p:cNvCxnSpPr/>
            <p:nvPr/>
          </p:nvCxnSpPr>
          <p:spPr>
            <a:xfrm>
              <a:off x="7973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C50C83F-8A41-41C3-976D-DD6BFAA277ED}"/>
                </a:ext>
              </a:extLst>
            </p:cNvPr>
            <p:cNvCxnSpPr/>
            <p:nvPr/>
          </p:nvCxnSpPr>
          <p:spPr>
            <a:xfrm>
              <a:off x="8558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F9A6CCC-E11D-4D98-8835-3D79EC51D616}"/>
                </a:ext>
              </a:extLst>
            </p:cNvPr>
            <p:cNvCxnSpPr/>
            <p:nvPr/>
          </p:nvCxnSpPr>
          <p:spPr>
            <a:xfrm>
              <a:off x="8266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668F274-9627-4FF8-9DC4-B233456D1C6C}"/>
                </a:ext>
              </a:extLst>
            </p:cNvPr>
            <p:cNvCxnSpPr/>
            <p:nvPr/>
          </p:nvCxnSpPr>
          <p:spPr>
            <a:xfrm>
              <a:off x="8851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309279B-21AF-4FFB-9E89-38786771D50F}"/>
                </a:ext>
              </a:extLst>
            </p:cNvPr>
            <p:cNvCxnSpPr/>
            <p:nvPr/>
          </p:nvCxnSpPr>
          <p:spPr>
            <a:xfrm>
              <a:off x="9144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9DA4311A-A27E-4DFC-8004-423DEEDBB1E7}"/>
                </a:ext>
              </a:extLst>
            </p:cNvPr>
            <p:cNvCxnSpPr/>
            <p:nvPr userDrawn="1"/>
          </p:nvCxnSpPr>
          <p:spPr>
            <a:xfrm>
              <a:off x="0" y="1755648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0BD66B6-E5B8-4436-BD02-DE1681BA99C3}"/>
                </a:ext>
              </a:extLst>
            </p:cNvPr>
            <p:cNvCxnSpPr/>
            <p:nvPr userDrawn="1"/>
          </p:nvCxnSpPr>
          <p:spPr>
            <a:xfrm>
              <a:off x="0" y="2048256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E002102-C25C-4378-B22E-1B9E6AD28B84}"/>
                </a:ext>
              </a:extLst>
            </p:cNvPr>
            <p:cNvCxnSpPr/>
            <p:nvPr userDrawn="1"/>
          </p:nvCxnSpPr>
          <p:spPr>
            <a:xfrm>
              <a:off x="0" y="2340864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D285F75-F404-44CD-803E-358A74C5506A}"/>
                </a:ext>
              </a:extLst>
            </p:cNvPr>
            <p:cNvCxnSpPr/>
            <p:nvPr userDrawn="1"/>
          </p:nvCxnSpPr>
          <p:spPr>
            <a:xfrm>
              <a:off x="0" y="2633472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E66CF8D-9AA7-4739-AA5B-CBD92DBDB678}"/>
                </a:ext>
              </a:extLst>
            </p:cNvPr>
            <p:cNvCxnSpPr/>
            <p:nvPr userDrawn="1"/>
          </p:nvCxnSpPr>
          <p:spPr>
            <a:xfrm>
              <a:off x="0" y="292608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CA5C448-09C5-4C84-B819-8C8CB7DE97B3}"/>
                </a:ext>
              </a:extLst>
            </p:cNvPr>
            <p:cNvCxnSpPr/>
            <p:nvPr userDrawn="1"/>
          </p:nvCxnSpPr>
          <p:spPr>
            <a:xfrm>
              <a:off x="0" y="3218688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58126530-98D9-4173-AB7F-3F016FE6D4E1}"/>
                </a:ext>
              </a:extLst>
            </p:cNvPr>
            <p:cNvCxnSpPr/>
            <p:nvPr userDrawn="1"/>
          </p:nvCxnSpPr>
          <p:spPr>
            <a:xfrm>
              <a:off x="0" y="3511296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8DD54AF-7CB6-4DD7-869D-B33B6A5140D3}"/>
                </a:ext>
              </a:extLst>
            </p:cNvPr>
            <p:cNvCxnSpPr/>
            <p:nvPr userDrawn="1"/>
          </p:nvCxnSpPr>
          <p:spPr>
            <a:xfrm>
              <a:off x="0" y="3803904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D90DE93-3FA0-4244-9EBC-F4E34DC821C9}"/>
                </a:ext>
              </a:extLst>
            </p:cNvPr>
            <p:cNvCxnSpPr/>
            <p:nvPr userDrawn="1"/>
          </p:nvCxnSpPr>
          <p:spPr>
            <a:xfrm>
              <a:off x="0" y="4096512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6410FB8-4257-4D2A-BEA2-0B3F4AB5A707}"/>
                </a:ext>
              </a:extLst>
            </p:cNvPr>
            <p:cNvCxnSpPr/>
            <p:nvPr userDrawn="1"/>
          </p:nvCxnSpPr>
          <p:spPr>
            <a:xfrm>
              <a:off x="0" y="438912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925F6D4-B01D-45B8-8C11-D64B4637889A}"/>
                </a:ext>
              </a:extLst>
            </p:cNvPr>
            <p:cNvCxnSpPr/>
            <p:nvPr userDrawn="1"/>
          </p:nvCxnSpPr>
          <p:spPr>
            <a:xfrm>
              <a:off x="0" y="4681728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0C981B0-B5E4-428B-86FB-600B7E336C2C}"/>
                </a:ext>
              </a:extLst>
            </p:cNvPr>
            <p:cNvCxnSpPr/>
            <p:nvPr userDrawn="1"/>
          </p:nvCxnSpPr>
          <p:spPr>
            <a:xfrm>
              <a:off x="0" y="4974336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0C38D28-82EF-4ECD-A68C-5A878704197D}"/>
                </a:ext>
              </a:extLst>
            </p:cNvPr>
            <p:cNvCxnSpPr/>
            <p:nvPr userDrawn="1"/>
          </p:nvCxnSpPr>
          <p:spPr>
            <a:xfrm>
              <a:off x="0" y="5266944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DEC99B3-A15D-4751-A781-9703CB287103}"/>
                </a:ext>
              </a:extLst>
            </p:cNvPr>
            <p:cNvCxnSpPr/>
            <p:nvPr userDrawn="1"/>
          </p:nvCxnSpPr>
          <p:spPr>
            <a:xfrm>
              <a:off x="0" y="5559552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ECC86158-586A-4DCE-9C20-B4F1C68CA055}"/>
                </a:ext>
              </a:extLst>
            </p:cNvPr>
            <p:cNvCxnSpPr/>
            <p:nvPr userDrawn="1"/>
          </p:nvCxnSpPr>
          <p:spPr>
            <a:xfrm>
              <a:off x="0" y="5852160"/>
              <a:ext cx="9144000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780288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390144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29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transition>
    <p:fade/>
  </p:transition>
  <p:txStyles>
    <p:titleStyle>
      <a:lvl1pPr algn="l" defTabSz="932719" rtl="0" eaLnBrk="1" latinLnBrk="0" hangingPunct="1">
        <a:lnSpc>
          <a:spcPct val="100000"/>
        </a:lnSpc>
        <a:spcBef>
          <a:spcPct val="0"/>
        </a:spcBef>
        <a:buNone/>
        <a:defRPr lang="en-US" sz="3200" b="1" kern="1200" cap="none" spc="-51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94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189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09" marR="0" indent="-20002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42" marR="0" indent="-1809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13" marR="0" indent="-1682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97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33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695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05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5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1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7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3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9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15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1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87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5391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3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5576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7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802" r:id="rId21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4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rot="5400000">
            <a:off x="9288989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1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00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</p:sldLayoutIdLst>
  <p:transition>
    <p:fade/>
  </p:transition>
  <p:hf sldNum="0" hdr="0" ftr="0" dt="0"/>
  <p:txStyles>
    <p:titleStyle>
      <a:lvl1pPr algn="l" defTabSz="932563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6" marR="0" indent="-22855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112" marR="0" indent="-22855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099" marR="0" indent="-19998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801" marR="0" indent="-180940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741" marR="0" indent="-168243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7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1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2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2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31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  <p:sldLayoutId id="2147483766" r:id="rId24"/>
    <p:sldLayoutId id="2147483767" r:id="rId25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0709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7" r:id="rId19"/>
    <p:sldLayoutId id="2147483788" r:id="rId20"/>
    <p:sldLayoutId id="2147483789" r:id="rId21"/>
    <p:sldLayoutId id="2147483790" r:id="rId22"/>
    <p:sldLayoutId id="2147483791" r:id="rId23"/>
    <p:sldLayoutId id="2147483792" r:id="rId24"/>
    <p:sldLayoutId id="2147483793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4903" y="538506"/>
            <a:ext cx="11208534" cy="635080"/>
          </a:xfrm>
          <a:prstGeom prst="rect">
            <a:avLst/>
          </a:prstGeom>
        </p:spPr>
        <p:txBody>
          <a:bodyPr vert="horz" lIns="91433" tIns="45717" rIns="91433" bIns="45717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9219" y="1624217"/>
            <a:ext cx="7625286" cy="4741454"/>
          </a:xfrm>
          <a:prstGeom prst="rect">
            <a:avLst/>
          </a:prstGeom>
        </p:spPr>
        <p:txBody>
          <a:bodyPr vert="horz" lIns="91433" tIns="45717" rIns="91433" bIns="45717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45479" y="6785699"/>
            <a:ext cx="10862769" cy="0"/>
          </a:xfrm>
          <a:prstGeom prst="line">
            <a:avLst/>
          </a:prstGeom>
          <a:ln w="152400">
            <a:solidFill>
              <a:srgbClr val="FF25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997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</p:sldLayoutIdLst>
  <p:hf hdr="0" ftr="0"/>
  <p:txStyles>
    <p:titleStyle>
      <a:lvl1pPr algn="l" defTabSz="562680" rtl="0" eaLnBrk="1" latinLnBrk="0" hangingPunct="1">
        <a:spcBef>
          <a:spcPct val="0"/>
        </a:spcBef>
        <a:buNone/>
        <a:defRPr sz="3692" b="1" kern="1200" spc="-123">
          <a:solidFill>
            <a:srgbClr val="FF2536"/>
          </a:solidFill>
          <a:latin typeface="Arial"/>
          <a:ea typeface="+mj-ea"/>
          <a:cs typeface="Arial"/>
        </a:defRPr>
      </a:lvl1pPr>
    </p:titleStyle>
    <p:bodyStyle>
      <a:lvl1pPr marL="422011" indent="-422011" algn="l" defTabSz="562680" rtl="0" eaLnBrk="1" latinLnBrk="0" hangingPunct="1">
        <a:spcBef>
          <a:spcPts val="0"/>
        </a:spcBef>
        <a:spcAft>
          <a:spcPts val="1477"/>
        </a:spcAft>
        <a:buClr>
          <a:srgbClr val="FF2536"/>
        </a:buClr>
        <a:buFont typeface="Arial"/>
        <a:buChar char="•"/>
        <a:defRPr sz="2215" kern="1200">
          <a:solidFill>
            <a:schemeClr val="tx1"/>
          </a:solidFill>
          <a:latin typeface="Arial"/>
          <a:ea typeface="+mn-ea"/>
          <a:cs typeface="Arial"/>
        </a:defRPr>
      </a:lvl1pPr>
      <a:lvl2pPr marL="914355" indent="-351675" algn="l" defTabSz="562680" rtl="0" eaLnBrk="1" latinLnBrk="0" hangingPunct="1">
        <a:spcBef>
          <a:spcPts val="0"/>
        </a:spcBef>
        <a:spcAft>
          <a:spcPts val="1477"/>
        </a:spcAft>
        <a:buClr>
          <a:srgbClr val="FF2536"/>
        </a:buClr>
        <a:buFont typeface="Arial"/>
        <a:buChar char="–"/>
        <a:defRPr sz="2215" kern="1200">
          <a:solidFill>
            <a:schemeClr val="tx1"/>
          </a:solidFill>
          <a:latin typeface="Arial"/>
          <a:ea typeface="+mn-ea"/>
          <a:cs typeface="Arial"/>
        </a:defRPr>
      </a:lvl2pPr>
      <a:lvl3pPr marL="1406702" indent="-281341" algn="l" defTabSz="562680" rtl="0" eaLnBrk="1" latinLnBrk="0" hangingPunct="1">
        <a:spcBef>
          <a:spcPts val="0"/>
        </a:spcBef>
        <a:spcAft>
          <a:spcPts val="1477"/>
        </a:spcAft>
        <a:buClr>
          <a:srgbClr val="FF2536"/>
        </a:buClr>
        <a:buFont typeface="Arial"/>
        <a:buChar char="•"/>
        <a:defRPr sz="2215" kern="1200">
          <a:solidFill>
            <a:schemeClr val="tx1"/>
          </a:solidFill>
          <a:latin typeface="Arial"/>
          <a:ea typeface="+mn-ea"/>
          <a:cs typeface="Arial"/>
        </a:defRPr>
      </a:lvl3pPr>
      <a:lvl4pPr marL="1969382" indent="-281341" algn="l" defTabSz="562680" rtl="0" eaLnBrk="1" latinLnBrk="0" hangingPunct="1">
        <a:spcBef>
          <a:spcPts val="0"/>
        </a:spcBef>
        <a:spcAft>
          <a:spcPts val="1477"/>
        </a:spcAft>
        <a:buClr>
          <a:srgbClr val="FF2536"/>
        </a:buClr>
        <a:buFont typeface="Arial"/>
        <a:buChar char="–"/>
        <a:defRPr sz="2215" kern="1200">
          <a:solidFill>
            <a:schemeClr val="tx1"/>
          </a:solidFill>
          <a:latin typeface="Arial"/>
          <a:ea typeface="+mn-ea"/>
          <a:cs typeface="Arial"/>
        </a:defRPr>
      </a:lvl4pPr>
      <a:lvl5pPr marL="2532062" indent="-281341" algn="l" defTabSz="562680" rtl="0" eaLnBrk="1" latinLnBrk="0" hangingPunct="1">
        <a:spcBef>
          <a:spcPts val="0"/>
        </a:spcBef>
        <a:spcAft>
          <a:spcPts val="1477"/>
        </a:spcAft>
        <a:buClr>
          <a:srgbClr val="FF2536"/>
        </a:buClr>
        <a:buFont typeface="Arial"/>
        <a:buChar char="»"/>
        <a:defRPr sz="2215" kern="1200">
          <a:solidFill>
            <a:schemeClr val="tx1"/>
          </a:solidFill>
          <a:latin typeface="Arial"/>
          <a:ea typeface="+mn-ea"/>
          <a:cs typeface="Arial"/>
        </a:defRPr>
      </a:lvl5pPr>
      <a:lvl6pPr marL="3094744" indent="-281341" algn="l" defTabSz="562680" rtl="0" eaLnBrk="1" latinLnBrk="0" hangingPunct="1">
        <a:spcBef>
          <a:spcPct val="20000"/>
        </a:spcBef>
        <a:buFont typeface="Arial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6pPr>
      <a:lvl7pPr marL="3657424" indent="-281341" algn="l" defTabSz="562680" rtl="0" eaLnBrk="1" latinLnBrk="0" hangingPunct="1">
        <a:spcBef>
          <a:spcPct val="20000"/>
        </a:spcBef>
        <a:buFont typeface="Arial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7pPr>
      <a:lvl8pPr marL="4220106" indent="-281341" algn="l" defTabSz="562680" rtl="0" eaLnBrk="1" latinLnBrk="0" hangingPunct="1">
        <a:spcBef>
          <a:spcPct val="20000"/>
        </a:spcBef>
        <a:buFont typeface="Arial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8pPr>
      <a:lvl9pPr marL="4782785" indent="-281341" algn="l" defTabSz="562680" rtl="0" eaLnBrk="1" latinLnBrk="0" hangingPunct="1">
        <a:spcBef>
          <a:spcPct val="20000"/>
        </a:spcBef>
        <a:buFont typeface="Arial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680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361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042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723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403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084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8766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447" algn="l" defTabSz="562680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C8B728F3-0CFA-4BEB-B67E-2A01ED21FEC8}" type="datetimeFigureOut">
              <a:rPr lang="en-IN" smtClean="0"/>
              <a:pPr/>
              <a:t>03-03-2019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D2F6AFA1-6E7A-4276-8BA0-6065B8159AA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7947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D5BD0-19A1-43AC-8C07-8661163A8EF6}" type="datetimeFigureOut">
              <a:rPr lang="en-NZ" smtClean="0"/>
              <a:t>3/03/2019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9D36D-1B2B-480F-B5A7-5F993C4F46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8728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11" Type="http://schemas.microsoft.com/office/2007/relationships/hdphoto" Target="../media/hdphoto1.wdp"/><Relationship Id="rId5" Type="http://schemas.openxmlformats.org/officeDocument/2006/relationships/image" Target="../media/image35.png"/><Relationship Id="rId10" Type="http://schemas.openxmlformats.org/officeDocument/2006/relationships/image" Target="../media/image45.png"/><Relationship Id="rId4" Type="http://schemas.openxmlformats.org/officeDocument/2006/relationships/image" Target="../media/image43.png"/><Relationship Id="rId9" Type="http://schemas.openxmlformats.org/officeDocument/2006/relationships/image" Target="../media/image38.png"/><Relationship Id="rId1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ka.ms/apimpolicyexample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aka.ms/apimlimit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ka.ms/apimroadmap" TargetMode="External"/><Relationship Id="rId3" Type="http://schemas.openxmlformats.org/officeDocument/2006/relationships/hyperlink" Target="http://aka.ms/apimso" TargetMode="External"/><Relationship Id="rId7" Type="http://schemas.openxmlformats.org/officeDocument/2006/relationships/hyperlink" Target="http://aka.ms/apimwish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ka.ms/apidocs" TargetMode="External"/><Relationship Id="rId5" Type="http://schemas.openxmlformats.org/officeDocument/2006/relationships/hyperlink" Target="http://aka.ms/apimpolicyexamples" TargetMode="External"/><Relationship Id="rId4" Type="http://schemas.openxmlformats.org/officeDocument/2006/relationships/hyperlink" Target="http://aka.ms/apimblog" TargetMode="External"/><Relationship Id="rId9" Type="http://schemas.openxmlformats.org/officeDocument/2006/relationships/hyperlink" Target="http://aka.ms/apimcustomers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NSDNUG" TargetMode="External"/><Relationship Id="rId2" Type="http://schemas.openxmlformats.org/officeDocument/2006/relationships/hyperlink" Target="http://northshore.netusergroup.org.nz/" TargetMode="External"/><Relationship Id="rId1" Type="http://schemas.openxmlformats.org/officeDocument/2006/relationships/slideLayout" Target="../slideLayouts/slideLayout1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tner.com/doc/3579034/top--things-cios-need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17966"/>
            <a:ext cx="9144000" cy="896149"/>
          </a:xfrm>
        </p:spPr>
        <p:txBody>
          <a:bodyPr>
            <a:normAutofit fontScale="90000"/>
          </a:bodyPr>
          <a:lstStyle/>
          <a:p>
            <a:r>
              <a:rPr lang="en-NZ" dirty="0">
                <a:solidFill>
                  <a:schemeClr val="accent1">
                    <a:lumMod val="5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North Shore .NET User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353586"/>
            <a:ext cx="9144000" cy="2904214"/>
          </a:xfrm>
        </p:spPr>
        <p:txBody>
          <a:bodyPr/>
          <a:lstStyle/>
          <a:p>
            <a:r>
              <a:rPr lang="en-NZ" dirty="0"/>
              <a:t>Our Sponsors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746" y="3002660"/>
            <a:ext cx="2680387" cy="900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408" y="2500354"/>
            <a:ext cx="1905000" cy="1905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3D6AB5-4FF7-474A-B78A-7ACE08C6A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746" y="4743819"/>
            <a:ext cx="2680388" cy="13962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A4CBCD-931F-4E11-A1F4-12FAE959B5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408" y="4972050"/>
            <a:ext cx="26670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79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>
            <a:extLst>
              <a:ext uri="{FF2B5EF4-FFF2-40B4-BE49-F238E27FC236}">
                <a16:creationId xmlns:a16="http://schemas.microsoft.com/office/drawing/2014/main" id="{D602CB6C-F379-AD4D-91D2-6DAA6E892F65}"/>
              </a:ext>
            </a:extLst>
          </p:cNvPr>
          <p:cNvSpPr/>
          <p:nvPr/>
        </p:nvSpPr>
        <p:spPr bwMode="auto">
          <a:xfrm>
            <a:off x="1492469" y="2175641"/>
            <a:ext cx="3846786" cy="1671145"/>
          </a:xfrm>
          <a:custGeom>
            <a:avLst/>
            <a:gdLst>
              <a:gd name="connsiteX0" fmla="*/ 0 w 3846786"/>
              <a:gd name="connsiteY0" fmla="*/ 1671145 h 1671145"/>
              <a:gd name="connsiteX1" fmla="*/ 273269 w 3846786"/>
              <a:gd name="connsiteY1" fmla="*/ 672662 h 1671145"/>
              <a:gd name="connsiteX2" fmla="*/ 1166648 w 3846786"/>
              <a:gd name="connsiteY2" fmla="*/ 168166 h 1671145"/>
              <a:gd name="connsiteX3" fmla="*/ 3846786 w 3846786"/>
              <a:gd name="connsiteY3" fmla="*/ 0 h 1671145"/>
              <a:gd name="connsiteX4" fmla="*/ 3846786 w 3846786"/>
              <a:gd name="connsiteY4" fmla="*/ 0 h 167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786" h="1671145">
                <a:moveTo>
                  <a:pt x="0" y="1671145"/>
                </a:moveTo>
                <a:cubicBezTo>
                  <a:pt x="39414" y="1297151"/>
                  <a:pt x="78828" y="923158"/>
                  <a:pt x="273269" y="672662"/>
                </a:cubicBezTo>
                <a:cubicBezTo>
                  <a:pt x="467710" y="422166"/>
                  <a:pt x="571062" y="280276"/>
                  <a:pt x="1166648" y="168166"/>
                </a:cubicBezTo>
                <a:cubicBezTo>
                  <a:pt x="1762234" y="56056"/>
                  <a:pt x="3846786" y="0"/>
                  <a:pt x="3846786" y="0"/>
                </a:cubicBezTo>
                <a:lnTo>
                  <a:pt x="3846786" y="0"/>
                </a:lnTo>
              </a:path>
            </a:pathLst>
          </a:custGeom>
          <a:noFill/>
          <a:ln w="38100">
            <a:solidFill>
              <a:srgbClr val="C00000">
                <a:alpha val="50000"/>
              </a:srgbClr>
            </a:solidFill>
            <a:prstDash val="solid"/>
            <a:headEnd type="none" w="med" len="med"/>
            <a:tailEnd type="arrow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21A23BF-31A3-5347-93ED-FCDBB56F75EE}"/>
              </a:ext>
            </a:extLst>
          </p:cNvPr>
          <p:cNvGrpSpPr/>
          <p:nvPr/>
        </p:nvGrpSpPr>
        <p:grpSpPr>
          <a:xfrm>
            <a:off x="2755596" y="2645964"/>
            <a:ext cx="6801728" cy="2513281"/>
            <a:chOff x="2063610" y="2268614"/>
            <a:chExt cx="8226805" cy="303985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03023C9-C678-AD46-843C-F818F49FEFCE}"/>
                </a:ext>
              </a:extLst>
            </p:cNvPr>
            <p:cNvGrpSpPr/>
            <p:nvPr/>
          </p:nvGrpSpPr>
          <p:grpSpPr>
            <a:xfrm>
              <a:off x="2063610" y="2268614"/>
              <a:ext cx="8226805" cy="3039856"/>
              <a:chOff x="1886186" y="2384224"/>
              <a:chExt cx="8226805" cy="3039856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E50A166-601E-7146-A3BB-02F96A462D06}"/>
                  </a:ext>
                </a:extLst>
              </p:cNvPr>
              <p:cNvSpPr/>
              <p:nvPr/>
            </p:nvSpPr>
            <p:spPr bwMode="auto">
              <a:xfrm>
                <a:off x="1886186" y="2923454"/>
                <a:ext cx="8226805" cy="250062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2F107257-ED57-904B-8DB3-46514C387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22821" y="2384224"/>
                <a:ext cx="780288" cy="780288"/>
              </a:xfrm>
              <a:prstGeom prst="rect">
                <a:avLst/>
              </a:prstGeom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B0626-D550-994B-A7B4-B372A19D9CEF}"/>
                </a:ext>
              </a:extLst>
            </p:cNvPr>
            <p:cNvSpPr/>
            <p:nvPr/>
          </p:nvSpPr>
          <p:spPr bwMode="auto">
            <a:xfrm>
              <a:off x="2312848" y="3038086"/>
              <a:ext cx="2479040" cy="2092960"/>
            </a:xfrm>
            <a:prstGeom prst="rect">
              <a:avLst/>
            </a:prstGeom>
            <a:solidFill>
              <a:srgbClr val="DB473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57F372-A0E1-6C4C-ACC2-053CA94B62D3}"/>
                </a:ext>
              </a:extLst>
            </p:cNvPr>
            <p:cNvSpPr/>
            <p:nvPr/>
          </p:nvSpPr>
          <p:spPr bwMode="auto">
            <a:xfrm>
              <a:off x="4944288" y="3038086"/>
              <a:ext cx="2479040" cy="2092960"/>
            </a:xfrm>
            <a:prstGeom prst="rect">
              <a:avLst/>
            </a:prstGeom>
            <a:solidFill>
              <a:srgbClr val="3CBA5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20C827D-30EF-EA47-AD0C-F19430E63656}"/>
                </a:ext>
              </a:extLst>
            </p:cNvPr>
            <p:cNvSpPr/>
            <p:nvPr/>
          </p:nvSpPr>
          <p:spPr bwMode="auto">
            <a:xfrm>
              <a:off x="7575728" y="3038086"/>
              <a:ext cx="2479040" cy="2092960"/>
            </a:xfrm>
            <a:prstGeom prst="rect">
              <a:avLst/>
            </a:prstGeom>
            <a:solidFill>
              <a:srgbClr val="4885ED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46963A-72C3-E044-A23A-B28B198F0819}"/>
                </a:ext>
              </a:extLst>
            </p:cNvPr>
            <p:cNvSpPr txBox="1"/>
            <p:nvPr/>
          </p:nvSpPr>
          <p:spPr>
            <a:xfrm>
              <a:off x="2590306" y="3270522"/>
              <a:ext cx="1924124" cy="759412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Consume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AF2F570-088D-7F4E-882A-470385A7EB86}"/>
                </a:ext>
              </a:extLst>
            </p:cNvPr>
            <p:cNvSpPr txBox="1"/>
            <p:nvPr/>
          </p:nvSpPr>
          <p:spPr>
            <a:xfrm>
              <a:off x="8074552" y="3264263"/>
              <a:ext cx="1572830" cy="759412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Publish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21FF512-FD2F-6F4C-8C79-61ABB0C409C4}"/>
                </a:ext>
              </a:extLst>
            </p:cNvPr>
            <p:cNvSpPr txBox="1"/>
            <p:nvPr/>
          </p:nvSpPr>
          <p:spPr>
            <a:xfrm>
              <a:off x="5390201" y="3263799"/>
              <a:ext cx="1447576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Mediate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E503B5-1A8B-AF45-8406-E1AA830BB349}"/>
                </a:ext>
              </a:extLst>
            </p:cNvPr>
            <p:cNvSpPr txBox="1"/>
            <p:nvPr/>
          </p:nvSpPr>
          <p:spPr>
            <a:xfrm flipH="1">
              <a:off x="8053248" y="4129139"/>
              <a:ext cx="1615440" cy="59189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Azure portal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D95A31-F086-B541-9017-4EEE00B89BFC}"/>
                </a:ext>
              </a:extLst>
            </p:cNvPr>
            <p:cNvSpPr txBox="1"/>
            <p:nvPr/>
          </p:nvSpPr>
          <p:spPr>
            <a:xfrm flipH="1">
              <a:off x="5585551" y="4129139"/>
              <a:ext cx="1322046" cy="59189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Gateway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7EF1290-BCEB-554F-9CA2-FDC4EDE984B8}"/>
                </a:ext>
              </a:extLst>
            </p:cNvPr>
            <p:cNvSpPr txBox="1"/>
            <p:nvPr/>
          </p:nvSpPr>
          <p:spPr>
            <a:xfrm flipH="1">
              <a:off x="2551609" y="4129139"/>
              <a:ext cx="2001519" cy="59189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Developer portal</a:t>
              </a:r>
            </a:p>
          </p:txBody>
        </p:sp>
      </p:grpSp>
      <p:sp>
        <p:nvSpPr>
          <p:cNvPr id="22" name="Down Arrow 21">
            <a:extLst>
              <a:ext uri="{FF2B5EF4-FFF2-40B4-BE49-F238E27FC236}">
                <a16:creationId xmlns:a16="http://schemas.microsoft.com/office/drawing/2014/main" id="{6410121F-CF10-774A-80D8-8DF55B4D6473}"/>
              </a:ext>
            </a:extLst>
          </p:cNvPr>
          <p:cNvSpPr/>
          <p:nvPr/>
        </p:nvSpPr>
        <p:spPr bwMode="auto">
          <a:xfrm>
            <a:off x="5931326" y="2944641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Down Arrow 26">
            <a:extLst>
              <a:ext uri="{FF2B5EF4-FFF2-40B4-BE49-F238E27FC236}">
                <a16:creationId xmlns:a16="http://schemas.microsoft.com/office/drawing/2014/main" id="{FA886D65-1B78-3847-A90E-F550BEB9C47F}"/>
              </a:ext>
            </a:extLst>
          </p:cNvPr>
          <p:cNvSpPr/>
          <p:nvPr/>
        </p:nvSpPr>
        <p:spPr bwMode="auto">
          <a:xfrm>
            <a:off x="5934391" y="5122492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Down Arrow 27">
            <a:extLst>
              <a:ext uri="{FF2B5EF4-FFF2-40B4-BE49-F238E27FC236}">
                <a16:creationId xmlns:a16="http://schemas.microsoft.com/office/drawing/2014/main" id="{A192CA66-9A0E-0240-8ECE-59B8741A6B59}"/>
              </a:ext>
            </a:extLst>
          </p:cNvPr>
          <p:cNvSpPr/>
          <p:nvPr/>
        </p:nvSpPr>
        <p:spPr bwMode="auto">
          <a:xfrm rot="5400000">
            <a:off x="9437241" y="4003744"/>
            <a:ext cx="346056" cy="243544"/>
          </a:xfrm>
          <a:prstGeom prst="downArrow">
            <a:avLst/>
          </a:prstGeom>
          <a:solidFill>
            <a:srgbClr val="4885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Down Arrow 28">
            <a:extLst>
              <a:ext uri="{FF2B5EF4-FFF2-40B4-BE49-F238E27FC236}">
                <a16:creationId xmlns:a16="http://schemas.microsoft.com/office/drawing/2014/main" id="{3206DE14-95F6-BD4F-887E-5302BAA63736}"/>
              </a:ext>
            </a:extLst>
          </p:cNvPr>
          <p:cNvSpPr/>
          <p:nvPr/>
        </p:nvSpPr>
        <p:spPr bwMode="auto">
          <a:xfrm rot="5400000">
            <a:off x="2560693" y="4039118"/>
            <a:ext cx="346056" cy="243544"/>
          </a:xfrm>
          <a:prstGeom prst="downArrow">
            <a:avLst/>
          </a:prstGeom>
          <a:solidFill>
            <a:srgbClr val="DB473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BC153A-E1E0-C249-8A78-698F5C0ECAFF}"/>
              </a:ext>
            </a:extLst>
          </p:cNvPr>
          <p:cNvSpPr txBox="1"/>
          <p:nvPr/>
        </p:nvSpPr>
        <p:spPr>
          <a:xfrm flipH="1">
            <a:off x="9732040" y="1187965"/>
            <a:ext cx="2193039" cy="230832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Abstract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Secure &amp; protect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Manage lifecycle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Monitor &amp; measure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Onboard developers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884ED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Monetize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4884ED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DA4101-679C-8247-9315-8443A77CFEE6}"/>
              </a:ext>
            </a:extLst>
          </p:cNvPr>
          <p:cNvSpPr txBox="1"/>
          <p:nvPr/>
        </p:nvSpPr>
        <p:spPr>
          <a:xfrm flipH="1">
            <a:off x="713200" y="1281307"/>
            <a:ext cx="1930429" cy="200978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Discover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Learn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Get access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Try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Get help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DB4733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SDKs and samples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5EA8F5-481C-3949-ACF9-F6BAD9433E0F}"/>
              </a:ext>
            </a:extLst>
          </p:cNvPr>
          <p:cNvGrpSpPr/>
          <p:nvPr/>
        </p:nvGrpSpPr>
        <p:grpSpPr>
          <a:xfrm>
            <a:off x="4873326" y="1160549"/>
            <a:ext cx="2448393" cy="1775903"/>
            <a:chOff x="4873326" y="1160549"/>
            <a:chExt cx="2448393" cy="177590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C3374A-44EC-0441-B271-8A6D679A3D8E}"/>
                </a:ext>
              </a:extLst>
            </p:cNvPr>
            <p:cNvSpPr txBox="1"/>
            <p:nvPr/>
          </p:nvSpPr>
          <p:spPr>
            <a:xfrm flipH="1">
              <a:off x="4873326" y="1160549"/>
              <a:ext cx="244839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1</a:t>
              </a:r>
              <a:r>
                <a:rPr kumimoji="0" lang="en-US" sz="1400" b="0" i="0" u="none" strike="noStrike" kern="1200" cap="none" spc="0" normalizeH="0" baseline="3000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st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and 3</a:t>
              </a:r>
              <a:r>
                <a:rPr kumimoji="0" lang="en-US" sz="1400" b="0" i="0" u="none" strike="noStrike" kern="1200" cap="none" spc="0" normalizeH="0" baseline="3000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rd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party apps</a:t>
              </a: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89D82BB-CC20-9548-A59A-DB929E239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245" y="1449841"/>
              <a:ext cx="1486611" cy="148661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49AAE7E-1FAE-4741-BDA1-949AC68C026F}"/>
              </a:ext>
            </a:extLst>
          </p:cNvPr>
          <p:cNvGrpSpPr/>
          <p:nvPr/>
        </p:nvGrpSpPr>
        <p:grpSpPr>
          <a:xfrm>
            <a:off x="609839" y="3686873"/>
            <a:ext cx="2137149" cy="1491602"/>
            <a:chOff x="609839" y="3686873"/>
            <a:chExt cx="2137149" cy="14916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37BC1CB-BA3D-DA48-A399-88074AEA1405}"/>
                </a:ext>
              </a:extLst>
            </p:cNvPr>
            <p:cNvSpPr txBox="1"/>
            <p:nvPr/>
          </p:nvSpPr>
          <p:spPr>
            <a:xfrm flipH="1">
              <a:off x="609839" y="4689110"/>
              <a:ext cx="2137149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App developers</a:t>
              </a:r>
            </a:p>
          </p:txBody>
        </p:sp>
        <p:sp>
          <p:nvSpPr>
            <p:cNvPr id="36" name="people_7" title="Icon of two people">
              <a:extLst>
                <a:ext uri="{FF2B5EF4-FFF2-40B4-BE49-F238E27FC236}">
                  <a16:creationId xmlns:a16="http://schemas.microsoft.com/office/drawing/2014/main" id="{A8C62121-5C15-6C47-B985-F9B3491AAA2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29001" y="3686873"/>
              <a:ext cx="898828" cy="981250"/>
            </a:xfrm>
            <a:custGeom>
              <a:avLst/>
              <a:gdLst>
                <a:gd name="T0" fmla="*/ 26 w 316"/>
                <a:gd name="T1" fmla="*/ 200 h 345"/>
                <a:gd name="T2" fmla="*/ 85 w 316"/>
                <a:gd name="T3" fmla="*/ 141 h 345"/>
                <a:gd name="T4" fmla="*/ 144 w 316"/>
                <a:gd name="T5" fmla="*/ 200 h 345"/>
                <a:gd name="T6" fmla="*/ 85 w 316"/>
                <a:gd name="T7" fmla="*/ 259 h 345"/>
                <a:gd name="T8" fmla="*/ 26 w 316"/>
                <a:gd name="T9" fmla="*/ 200 h 345"/>
                <a:gd name="T10" fmla="*/ 172 w 316"/>
                <a:gd name="T11" fmla="*/ 345 h 345"/>
                <a:gd name="T12" fmla="*/ 86 w 316"/>
                <a:gd name="T13" fmla="*/ 259 h 345"/>
                <a:gd name="T14" fmla="*/ 0 w 316"/>
                <a:gd name="T15" fmla="*/ 345 h 345"/>
                <a:gd name="T16" fmla="*/ 229 w 316"/>
                <a:gd name="T17" fmla="*/ 118 h 345"/>
                <a:gd name="T18" fmla="*/ 288 w 316"/>
                <a:gd name="T19" fmla="*/ 59 h 345"/>
                <a:gd name="T20" fmla="*/ 229 w 316"/>
                <a:gd name="T21" fmla="*/ 0 h 345"/>
                <a:gd name="T22" fmla="*/ 170 w 316"/>
                <a:gd name="T23" fmla="*/ 59 h 345"/>
                <a:gd name="T24" fmla="*/ 229 w 316"/>
                <a:gd name="T25" fmla="*/ 118 h 345"/>
                <a:gd name="T26" fmla="*/ 316 w 316"/>
                <a:gd name="T27" fmla="*/ 204 h 345"/>
                <a:gd name="T28" fmla="*/ 230 w 316"/>
                <a:gd name="T29" fmla="*/ 118 h 345"/>
                <a:gd name="T30" fmla="*/ 144 w 316"/>
                <a:gd name="T31" fmla="*/ 204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6" h="345">
                  <a:moveTo>
                    <a:pt x="26" y="200"/>
                  </a:moveTo>
                  <a:cubicBezTo>
                    <a:pt x="26" y="167"/>
                    <a:pt x="52" y="141"/>
                    <a:pt x="85" y="141"/>
                  </a:cubicBezTo>
                  <a:cubicBezTo>
                    <a:pt x="117" y="141"/>
                    <a:pt x="144" y="167"/>
                    <a:pt x="144" y="200"/>
                  </a:cubicBezTo>
                  <a:cubicBezTo>
                    <a:pt x="144" y="233"/>
                    <a:pt x="117" y="259"/>
                    <a:pt x="85" y="259"/>
                  </a:cubicBezTo>
                  <a:cubicBezTo>
                    <a:pt x="52" y="259"/>
                    <a:pt x="26" y="233"/>
                    <a:pt x="26" y="200"/>
                  </a:cubicBezTo>
                  <a:close/>
                  <a:moveTo>
                    <a:pt x="172" y="345"/>
                  </a:moveTo>
                  <a:cubicBezTo>
                    <a:pt x="172" y="298"/>
                    <a:pt x="133" y="259"/>
                    <a:pt x="86" y="259"/>
                  </a:cubicBezTo>
                  <a:cubicBezTo>
                    <a:pt x="38" y="259"/>
                    <a:pt x="0" y="298"/>
                    <a:pt x="0" y="345"/>
                  </a:cubicBezTo>
                  <a:moveTo>
                    <a:pt x="229" y="118"/>
                  </a:moveTo>
                  <a:cubicBezTo>
                    <a:pt x="261" y="118"/>
                    <a:pt x="288" y="92"/>
                    <a:pt x="288" y="59"/>
                  </a:cubicBezTo>
                  <a:cubicBezTo>
                    <a:pt x="288" y="26"/>
                    <a:pt x="261" y="0"/>
                    <a:pt x="229" y="0"/>
                  </a:cubicBezTo>
                  <a:cubicBezTo>
                    <a:pt x="196" y="0"/>
                    <a:pt x="170" y="26"/>
                    <a:pt x="170" y="59"/>
                  </a:cubicBezTo>
                  <a:cubicBezTo>
                    <a:pt x="170" y="92"/>
                    <a:pt x="196" y="118"/>
                    <a:pt x="229" y="118"/>
                  </a:cubicBezTo>
                  <a:close/>
                  <a:moveTo>
                    <a:pt x="316" y="204"/>
                  </a:moveTo>
                  <a:cubicBezTo>
                    <a:pt x="316" y="157"/>
                    <a:pt x="277" y="118"/>
                    <a:pt x="230" y="118"/>
                  </a:cubicBezTo>
                  <a:cubicBezTo>
                    <a:pt x="182" y="118"/>
                    <a:pt x="144" y="157"/>
                    <a:pt x="144" y="204"/>
                  </a:cubicBezTo>
                </a:path>
              </a:pathLst>
            </a:custGeom>
            <a:noFill/>
            <a:ln w="47625" cap="sq">
              <a:solidFill>
                <a:srgbClr val="CA513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36">
            <a:extLst>
              <a:ext uri="{FF2B5EF4-FFF2-40B4-BE49-F238E27FC236}">
                <a16:creationId xmlns:a16="http://schemas.microsoft.com/office/drawing/2014/main" id="{2259EF72-7DC4-C64E-A1AA-FAE37D91A2C3}"/>
              </a:ext>
            </a:extLst>
          </p:cNvPr>
          <p:cNvSpPr/>
          <p:nvPr/>
        </p:nvSpPr>
        <p:spPr bwMode="auto">
          <a:xfrm>
            <a:off x="1861457" y="2100943"/>
            <a:ext cx="3439886" cy="1676400"/>
          </a:xfrm>
          <a:custGeom>
            <a:avLst/>
            <a:gdLst>
              <a:gd name="connsiteX0" fmla="*/ 0 w 3439886"/>
              <a:gd name="connsiteY0" fmla="*/ 1676400 h 1676400"/>
              <a:gd name="connsiteX1" fmla="*/ 3439886 w 3439886"/>
              <a:gd name="connsiteY1" fmla="*/ 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39886" h="1676400">
                <a:moveTo>
                  <a:pt x="0" y="1676400"/>
                </a:moveTo>
                <a:cubicBezTo>
                  <a:pt x="1445986" y="895350"/>
                  <a:pt x="2891972" y="114300"/>
                  <a:pt x="3439886" y="0"/>
                </a:cubicBezTo>
              </a:path>
            </a:pathLst>
          </a:cu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94556833-1D72-FD47-8CEE-F66FB5D187BB}"/>
              </a:ext>
            </a:extLst>
          </p:cNvPr>
          <p:cNvSpPr/>
          <p:nvPr/>
        </p:nvSpPr>
        <p:spPr bwMode="auto">
          <a:xfrm>
            <a:off x="1567543" y="2209800"/>
            <a:ext cx="1143000" cy="1578429"/>
          </a:xfrm>
          <a:custGeom>
            <a:avLst/>
            <a:gdLst>
              <a:gd name="connsiteX0" fmla="*/ 0 w 1143000"/>
              <a:gd name="connsiteY0" fmla="*/ 1578429 h 1578429"/>
              <a:gd name="connsiteX1" fmla="*/ 1143000 w 1143000"/>
              <a:gd name="connsiteY1" fmla="*/ 0 h 157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1578429">
                <a:moveTo>
                  <a:pt x="0" y="1578429"/>
                </a:moveTo>
                <a:cubicBezTo>
                  <a:pt x="254907" y="937079"/>
                  <a:pt x="509814" y="295729"/>
                  <a:pt x="1143000" y="0"/>
                </a:cubicBezTo>
              </a:path>
            </a:pathLst>
          </a:cu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D1C47E-19D4-C74B-9709-C0C7B85E3273}"/>
              </a:ext>
            </a:extLst>
          </p:cNvPr>
          <p:cNvGrpSpPr/>
          <p:nvPr/>
        </p:nvGrpSpPr>
        <p:grpSpPr>
          <a:xfrm>
            <a:off x="9481777" y="3686873"/>
            <a:ext cx="2693563" cy="1470031"/>
            <a:chOff x="9481777" y="3686873"/>
            <a:chExt cx="2693563" cy="147003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9A5D2BF-C512-7043-B81E-B38FB65791F7}"/>
                </a:ext>
              </a:extLst>
            </p:cNvPr>
            <p:cNvSpPr txBox="1"/>
            <p:nvPr/>
          </p:nvSpPr>
          <p:spPr>
            <a:xfrm flipH="1">
              <a:off x="9481777" y="4667539"/>
              <a:ext cx="269356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API </a:t>
              </a:r>
              <a:r>
                <a:rPr lang="en-US" sz="1400" dirty="0"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latin typeface="Segoe UI Light"/>
                </a:rPr>
                <a:t>publishers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9" name="people_7" title="Icon of two people">
              <a:extLst>
                <a:ext uri="{FF2B5EF4-FFF2-40B4-BE49-F238E27FC236}">
                  <a16:creationId xmlns:a16="http://schemas.microsoft.com/office/drawing/2014/main" id="{85A9A20C-80DC-184C-9985-F54143A0A32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185091" y="3686873"/>
              <a:ext cx="898828" cy="981250"/>
            </a:xfrm>
            <a:custGeom>
              <a:avLst/>
              <a:gdLst>
                <a:gd name="T0" fmla="*/ 26 w 316"/>
                <a:gd name="T1" fmla="*/ 200 h 345"/>
                <a:gd name="T2" fmla="*/ 85 w 316"/>
                <a:gd name="T3" fmla="*/ 141 h 345"/>
                <a:gd name="T4" fmla="*/ 144 w 316"/>
                <a:gd name="T5" fmla="*/ 200 h 345"/>
                <a:gd name="T6" fmla="*/ 85 w 316"/>
                <a:gd name="T7" fmla="*/ 259 h 345"/>
                <a:gd name="T8" fmla="*/ 26 w 316"/>
                <a:gd name="T9" fmla="*/ 200 h 345"/>
                <a:gd name="T10" fmla="*/ 172 w 316"/>
                <a:gd name="T11" fmla="*/ 345 h 345"/>
                <a:gd name="T12" fmla="*/ 86 w 316"/>
                <a:gd name="T13" fmla="*/ 259 h 345"/>
                <a:gd name="T14" fmla="*/ 0 w 316"/>
                <a:gd name="T15" fmla="*/ 345 h 345"/>
                <a:gd name="T16" fmla="*/ 229 w 316"/>
                <a:gd name="T17" fmla="*/ 118 h 345"/>
                <a:gd name="T18" fmla="*/ 288 w 316"/>
                <a:gd name="T19" fmla="*/ 59 h 345"/>
                <a:gd name="T20" fmla="*/ 229 w 316"/>
                <a:gd name="T21" fmla="*/ 0 h 345"/>
                <a:gd name="T22" fmla="*/ 170 w 316"/>
                <a:gd name="T23" fmla="*/ 59 h 345"/>
                <a:gd name="T24" fmla="*/ 229 w 316"/>
                <a:gd name="T25" fmla="*/ 118 h 345"/>
                <a:gd name="T26" fmla="*/ 316 w 316"/>
                <a:gd name="T27" fmla="*/ 204 h 345"/>
                <a:gd name="T28" fmla="*/ 230 w 316"/>
                <a:gd name="T29" fmla="*/ 118 h 345"/>
                <a:gd name="T30" fmla="*/ 144 w 316"/>
                <a:gd name="T31" fmla="*/ 204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6" h="345">
                  <a:moveTo>
                    <a:pt x="26" y="200"/>
                  </a:moveTo>
                  <a:cubicBezTo>
                    <a:pt x="26" y="167"/>
                    <a:pt x="52" y="141"/>
                    <a:pt x="85" y="141"/>
                  </a:cubicBezTo>
                  <a:cubicBezTo>
                    <a:pt x="117" y="141"/>
                    <a:pt x="144" y="167"/>
                    <a:pt x="144" y="200"/>
                  </a:cubicBezTo>
                  <a:cubicBezTo>
                    <a:pt x="144" y="233"/>
                    <a:pt x="117" y="259"/>
                    <a:pt x="85" y="259"/>
                  </a:cubicBezTo>
                  <a:cubicBezTo>
                    <a:pt x="52" y="259"/>
                    <a:pt x="26" y="233"/>
                    <a:pt x="26" y="200"/>
                  </a:cubicBezTo>
                  <a:close/>
                  <a:moveTo>
                    <a:pt x="172" y="345"/>
                  </a:moveTo>
                  <a:cubicBezTo>
                    <a:pt x="172" y="298"/>
                    <a:pt x="133" y="259"/>
                    <a:pt x="86" y="259"/>
                  </a:cubicBezTo>
                  <a:cubicBezTo>
                    <a:pt x="38" y="259"/>
                    <a:pt x="0" y="298"/>
                    <a:pt x="0" y="345"/>
                  </a:cubicBezTo>
                  <a:moveTo>
                    <a:pt x="229" y="118"/>
                  </a:moveTo>
                  <a:cubicBezTo>
                    <a:pt x="261" y="118"/>
                    <a:pt x="288" y="92"/>
                    <a:pt x="288" y="59"/>
                  </a:cubicBezTo>
                  <a:cubicBezTo>
                    <a:pt x="288" y="26"/>
                    <a:pt x="261" y="0"/>
                    <a:pt x="229" y="0"/>
                  </a:cubicBezTo>
                  <a:cubicBezTo>
                    <a:pt x="196" y="0"/>
                    <a:pt x="170" y="26"/>
                    <a:pt x="170" y="59"/>
                  </a:cubicBezTo>
                  <a:cubicBezTo>
                    <a:pt x="170" y="92"/>
                    <a:pt x="196" y="118"/>
                    <a:pt x="229" y="118"/>
                  </a:cubicBezTo>
                  <a:close/>
                  <a:moveTo>
                    <a:pt x="316" y="204"/>
                  </a:moveTo>
                  <a:cubicBezTo>
                    <a:pt x="316" y="157"/>
                    <a:pt x="277" y="118"/>
                    <a:pt x="230" y="118"/>
                  </a:cubicBezTo>
                  <a:cubicBezTo>
                    <a:pt x="182" y="118"/>
                    <a:pt x="144" y="157"/>
                    <a:pt x="144" y="204"/>
                  </a:cubicBezTo>
                </a:path>
              </a:pathLst>
            </a:custGeom>
            <a:noFill/>
            <a:ln w="47625" cap="sq">
              <a:solidFill>
                <a:srgbClr val="5487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Title 39">
            <a:extLst>
              <a:ext uri="{FF2B5EF4-FFF2-40B4-BE49-F238E27FC236}">
                <a16:creationId xmlns:a16="http://schemas.microsoft.com/office/drawing/2014/main" id="{9904FC48-E36F-EC42-92E8-F0487EC16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+mn-lt"/>
                <a:ea typeface="Segoe UI Black" panose="020B0A02040204020203" pitchFamily="34" charset="0"/>
                <a:cs typeface="Segoe UI Black" panose="020B0A02040204020203" pitchFamily="34" charset="0"/>
              </a:rPr>
              <a:t>API Management Components</a:t>
            </a:r>
            <a:endParaRPr lang="en-US" b="1" dirty="0">
              <a:latin typeface="+mn-lt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2" name="Group 30">
            <a:extLst>
              <a:ext uri="{FF2B5EF4-FFF2-40B4-BE49-F238E27FC236}">
                <a16:creationId xmlns:a16="http://schemas.microsoft.com/office/drawing/2014/main" id="{6B57010A-CA19-E84B-8D7E-C891B423FFC5}"/>
              </a:ext>
            </a:extLst>
          </p:cNvPr>
          <p:cNvGrpSpPr/>
          <p:nvPr/>
        </p:nvGrpSpPr>
        <p:grpSpPr>
          <a:xfrm>
            <a:off x="3152126" y="5366684"/>
            <a:ext cx="5925623" cy="1254363"/>
            <a:chOff x="3152126" y="5366684"/>
            <a:chExt cx="5925623" cy="1254363"/>
          </a:xfrm>
        </p:grpSpPr>
        <p:pic>
          <p:nvPicPr>
            <p:cNvPr id="19" name="Picture 40">
              <a:extLst>
                <a:ext uri="{FF2B5EF4-FFF2-40B4-BE49-F238E27FC236}">
                  <a16:creationId xmlns:a16="http://schemas.microsoft.com/office/drawing/2014/main" id="{D77779E1-6713-ED42-A10A-39BC43881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652" y="5525026"/>
              <a:ext cx="607919" cy="607919"/>
            </a:xfrm>
            <a:prstGeom prst="rect">
              <a:avLst/>
            </a:prstGeom>
          </p:spPr>
        </p:pic>
        <p:pic>
          <p:nvPicPr>
            <p:cNvPr id="20" name="Picture 42">
              <a:extLst>
                <a:ext uri="{FF2B5EF4-FFF2-40B4-BE49-F238E27FC236}">
                  <a16:creationId xmlns:a16="http://schemas.microsoft.com/office/drawing/2014/main" id="{EF88F15D-C4C9-6B49-841E-35733E966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4253" y="5493579"/>
              <a:ext cx="607919" cy="607919"/>
            </a:xfrm>
            <a:prstGeom prst="rect">
              <a:avLst/>
            </a:prstGeom>
          </p:spPr>
        </p:pic>
        <p:pic>
          <p:nvPicPr>
            <p:cNvPr id="21" name="Picture 43">
              <a:extLst>
                <a:ext uri="{FF2B5EF4-FFF2-40B4-BE49-F238E27FC236}">
                  <a16:creationId xmlns:a16="http://schemas.microsoft.com/office/drawing/2014/main" id="{7C40AAC2-BE82-6348-90A4-723BD9B5B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501" y="5541470"/>
              <a:ext cx="607919" cy="607919"/>
            </a:xfrm>
            <a:prstGeom prst="rect">
              <a:avLst/>
            </a:prstGeom>
          </p:spPr>
        </p:pic>
        <p:sp>
          <p:nvSpPr>
            <p:cNvPr id="26" name="TextBox 44">
              <a:extLst>
                <a:ext uri="{FF2B5EF4-FFF2-40B4-BE49-F238E27FC236}">
                  <a16:creationId xmlns:a16="http://schemas.microsoft.com/office/drawing/2014/main" id="{C30C6B4F-DA68-E743-A44C-9BBB743DE10E}"/>
                </a:ext>
              </a:extLst>
            </p:cNvPr>
            <p:cNvSpPr txBox="1"/>
            <p:nvPr/>
          </p:nvSpPr>
          <p:spPr>
            <a:xfrm flipH="1">
              <a:off x="3152126" y="6131682"/>
              <a:ext cx="592562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3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APIs hosted on and outside of Azure</a:t>
              </a:r>
            </a:p>
          </p:txBody>
        </p:sp>
        <p:pic>
          <p:nvPicPr>
            <p:cNvPr id="30" name="Picture 45">
              <a:extLst>
                <a:ext uri="{FF2B5EF4-FFF2-40B4-BE49-F238E27FC236}">
                  <a16:creationId xmlns:a16="http://schemas.microsoft.com/office/drawing/2014/main" id="{17BDF0D9-F435-744D-9A38-419BCC104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7722" y="5443586"/>
              <a:ext cx="780288" cy="780288"/>
            </a:xfrm>
            <a:prstGeom prst="rect">
              <a:avLst/>
            </a:prstGeom>
          </p:spPr>
        </p:pic>
        <p:pic>
          <p:nvPicPr>
            <p:cNvPr id="35" name="Picture 46">
              <a:extLst>
                <a:ext uri="{FF2B5EF4-FFF2-40B4-BE49-F238E27FC236}">
                  <a16:creationId xmlns:a16="http://schemas.microsoft.com/office/drawing/2014/main" id="{761DC1EC-4058-B240-9F57-0E69B110C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30060" y="5459634"/>
              <a:ext cx="738702" cy="738702"/>
            </a:xfrm>
            <a:prstGeom prst="rect">
              <a:avLst/>
            </a:prstGeom>
          </p:spPr>
        </p:pic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F8E1E8CB-EF28-4049-B4B2-D5666B56E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692611" y="5366684"/>
              <a:ext cx="856064" cy="856064"/>
            </a:xfrm>
            <a:prstGeom prst="rect">
              <a:avLst/>
            </a:prstGeom>
          </p:spPr>
        </p:pic>
      </p:grpSp>
      <p:sp>
        <p:nvSpPr>
          <p:cNvPr id="49" name="Freeform 48">
            <a:extLst>
              <a:ext uri="{FF2B5EF4-FFF2-40B4-BE49-F238E27FC236}">
                <a16:creationId xmlns:a16="http://schemas.microsoft.com/office/drawing/2014/main" id="{94CD1491-B177-104A-B84B-D03440730A0C}"/>
              </a:ext>
            </a:extLst>
          </p:cNvPr>
          <p:cNvSpPr/>
          <p:nvPr/>
        </p:nvSpPr>
        <p:spPr bwMode="auto">
          <a:xfrm>
            <a:off x="8559866" y="5171090"/>
            <a:ext cx="2108134" cy="657862"/>
          </a:xfrm>
          <a:custGeom>
            <a:avLst/>
            <a:gdLst>
              <a:gd name="connsiteX0" fmla="*/ 2543503 w 2543503"/>
              <a:gd name="connsiteY0" fmla="*/ 0 h 557048"/>
              <a:gd name="connsiteX1" fmla="*/ 2039006 w 2543503"/>
              <a:gd name="connsiteY1" fmla="*/ 462455 h 557048"/>
              <a:gd name="connsiteX2" fmla="*/ 0 w 2543503"/>
              <a:gd name="connsiteY2" fmla="*/ 557048 h 55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3503" h="557048">
                <a:moveTo>
                  <a:pt x="2543503" y="0"/>
                </a:moveTo>
                <a:cubicBezTo>
                  <a:pt x="2503213" y="184807"/>
                  <a:pt x="2462923" y="369614"/>
                  <a:pt x="2039006" y="462455"/>
                </a:cubicBezTo>
                <a:cubicBezTo>
                  <a:pt x="1615089" y="555296"/>
                  <a:pt x="807544" y="556172"/>
                  <a:pt x="0" y="557048"/>
                </a:cubicBezTo>
              </a:path>
            </a:pathLst>
          </a:custGeom>
          <a:noFill/>
          <a:ln w="38100">
            <a:solidFill>
              <a:srgbClr val="5487E5"/>
            </a:solidFill>
            <a:headEnd type="none" w="med" len="med"/>
            <a:tailEnd type="arrow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408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2" grpId="0" animBg="1"/>
      <p:bldP spid="27" grpId="0" animBg="1"/>
      <p:bldP spid="28" grpId="0" animBg="1"/>
      <p:bldP spid="29" grpId="0" animBg="1"/>
      <p:bldP spid="32" grpId="0"/>
      <p:bldP spid="33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Façade and front door</a:t>
            </a:r>
          </a:p>
        </p:txBody>
      </p:sp>
      <p:sp>
        <p:nvSpPr>
          <p:cNvPr id="4" name="Rectangle 3"/>
          <p:cNvSpPr/>
          <p:nvPr/>
        </p:nvSpPr>
        <p:spPr bwMode="auto">
          <a:xfrm rot="5400000">
            <a:off x="4039658" y="2543977"/>
            <a:ext cx="5207622" cy="273204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5888306" y="1215478"/>
            <a:ext cx="1506873" cy="2189821"/>
          </a:xfrm>
          <a:prstGeom prst="rect">
            <a:avLst/>
          </a:prstGeom>
          <a:solidFill>
            <a:srgbClr val="DB473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 rot="5400000">
            <a:off x="5888306" y="2814987"/>
            <a:ext cx="1506873" cy="2189821"/>
          </a:xfrm>
          <a:prstGeom prst="rect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 rot="5400000">
            <a:off x="5888307" y="4414495"/>
            <a:ext cx="1506873" cy="2189821"/>
          </a:xfrm>
          <a:prstGeom prst="rect">
            <a:avLst/>
          </a:prstGeom>
          <a:solidFill>
            <a:srgbClr val="4885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85" y="1560381"/>
            <a:ext cx="1239825" cy="12398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flipH="1">
            <a:off x="150342" y="5902452"/>
            <a:ext cx="2608097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API managers and developers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371898" y="2670027"/>
            <a:ext cx="2137149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App developers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9765648" y="5435546"/>
            <a:ext cx="2467165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APIs on Azure and outside</a:t>
            </a:r>
          </a:p>
        </p:txBody>
      </p:sp>
      <p:sp>
        <p:nvSpPr>
          <p:cNvPr id="14" name="Down Arrow 13"/>
          <p:cNvSpPr/>
          <p:nvPr/>
        </p:nvSpPr>
        <p:spPr bwMode="auto">
          <a:xfrm rot="16200000">
            <a:off x="2153391" y="5432388"/>
            <a:ext cx="346056" cy="243544"/>
          </a:xfrm>
          <a:prstGeom prst="downArrow">
            <a:avLst/>
          </a:prstGeom>
          <a:solidFill>
            <a:srgbClr val="4885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Down Arrow 14"/>
          <p:cNvSpPr/>
          <p:nvPr/>
        </p:nvSpPr>
        <p:spPr bwMode="auto">
          <a:xfrm rot="16200000">
            <a:off x="2148194" y="2126570"/>
            <a:ext cx="346056" cy="243544"/>
          </a:xfrm>
          <a:prstGeom prst="downArrow">
            <a:avLst/>
          </a:prstGeom>
          <a:solidFill>
            <a:srgbClr val="DB473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36" y="4810229"/>
            <a:ext cx="1277551" cy="127755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09" y="4543619"/>
            <a:ext cx="607919" cy="6079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0750" y="3665202"/>
            <a:ext cx="607919" cy="6079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672" y="4580603"/>
            <a:ext cx="810286" cy="73392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672" y="2873308"/>
            <a:ext cx="607919" cy="6079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524" y="2868252"/>
            <a:ext cx="780288" cy="78028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>
            <a:duotone>
              <a:srgbClr val="D2D2D2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634" y="3289345"/>
            <a:ext cx="1470573" cy="14705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546831" y="1707722"/>
            <a:ext cx="2189822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Developer portal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46832" y="4836521"/>
            <a:ext cx="2189821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Azure portal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46832" y="3268538"/>
            <a:ext cx="2189822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Gateway</a:t>
            </a:r>
          </a:p>
        </p:txBody>
      </p:sp>
      <p:sp>
        <p:nvSpPr>
          <p:cNvPr id="27" name="TextBox 26"/>
          <p:cNvSpPr txBox="1"/>
          <p:nvPr/>
        </p:nvSpPr>
        <p:spPr>
          <a:xfrm flipH="1">
            <a:off x="5546828" y="5527239"/>
            <a:ext cx="2189822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Publish</a:t>
            </a:r>
          </a:p>
        </p:txBody>
      </p:sp>
      <p:sp>
        <p:nvSpPr>
          <p:cNvPr id="28" name="TextBox 27"/>
          <p:cNvSpPr txBox="1"/>
          <p:nvPr/>
        </p:nvSpPr>
        <p:spPr>
          <a:xfrm flipH="1">
            <a:off x="5553410" y="3983980"/>
            <a:ext cx="2183241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Mediate</a:t>
            </a:r>
          </a:p>
        </p:txBody>
      </p:sp>
      <p:sp>
        <p:nvSpPr>
          <p:cNvPr id="29" name="TextBox 28"/>
          <p:cNvSpPr txBox="1"/>
          <p:nvPr/>
        </p:nvSpPr>
        <p:spPr>
          <a:xfrm flipH="1">
            <a:off x="5546829" y="2411334"/>
            <a:ext cx="2189823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Consume</a:t>
            </a:r>
          </a:p>
        </p:txBody>
      </p:sp>
      <p:sp>
        <p:nvSpPr>
          <p:cNvPr id="30" name="Down Arrow 29"/>
          <p:cNvSpPr/>
          <p:nvPr/>
        </p:nvSpPr>
        <p:spPr bwMode="auto">
          <a:xfrm rot="16200000">
            <a:off x="9377489" y="3803733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154" y="872609"/>
            <a:ext cx="645124" cy="6451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594" y="3662326"/>
            <a:ext cx="648055" cy="648055"/>
          </a:xfrm>
          <a:prstGeom prst="rect">
            <a:avLst/>
          </a:prstGeom>
        </p:spPr>
      </p:pic>
      <p:cxnSp>
        <p:nvCxnSpPr>
          <p:cNvPr id="41" name="Straight Connector 40"/>
          <p:cNvCxnSpPr/>
          <p:nvPr/>
        </p:nvCxnSpPr>
        <p:spPr>
          <a:xfrm>
            <a:off x="10590864" y="3910001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oval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flipH="1">
            <a:off x="9135032" y="4313757"/>
            <a:ext cx="3052344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171450" marR="0" lvl="0" indent="-17145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179D6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contosoapi-foo.azurewebsites.com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179D6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6" name="Down Arrow 45"/>
          <p:cNvSpPr/>
          <p:nvPr/>
        </p:nvSpPr>
        <p:spPr bwMode="auto">
          <a:xfrm rot="16200000">
            <a:off x="2148194" y="3753100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289946" y="4380896"/>
            <a:ext cx="2448393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1</a:t>
            </a:r>
            <a:r>
              <a:rPr kumimoji="0" lang="en-US" sz="1400" b="0" i="0" u="none" strike="noStrike" kern="1200" cap="none" spc="0" normalizeH="0" baseline="3000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st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and 3</a:t>
            </a:r>
            <a:r>
              <a:rPr kumimoji="0" lang="en-US" sz="1400" b="0" i="0" u="none" strike="noStrike" kern="1200" cap="none" spc="0" normalizeH="0" baseline="3000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rd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party apps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41" y="3178177"/>
            <a:ext cx="1378005" cy="137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0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/>
      <p:bldP spid="11" grpId="0"/>
      <p:bldP spid="13" grpId="0"/>
      <p:bldP spid="14" grpId="0" animBg="1"/>
      <p:bldP spid="15" grpId="0" animBg="1"/>
      <p:bldP spid="24" grpId="0"/>
      <p:bldP spid="25" grpId="0"/>
      <p:bldP spid="27" grpId="0"/>
      <p:bldP spid="29" grpId="0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 flipH="1">
            <a:off x="9135032" y="4313757"/>
            <a:ext cx="3052344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171450" marR="0" lvl="0" indent="-17145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179D6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contosoapi-foo.azurewebsites.com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179D6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9313283" y="4330249"/>
            <a:ext cx="2873793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171450" marR="0" lvl="0" indent="-17145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179D6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contosoapi-bar.azurewebsites.com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179D6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Façade and front door</a:t>
            </a:r>
          </a:p>
        </p:txBody>
      </p:sp>
      <p:sp>
        <p:nvSpPr>
          <p:cNvPr id="8" name="Down Arrow 7"/>
          <p:cNvSpPr/>
          <p:nvPr/>
        </p:nvSpPr>
        <p:spPr bwMode="auto">
          <a:xfrm rot="16200000">
            <a:off x="2148194" y="3753100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289946" y="4380896"/>
            <a:ext cx="2448393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1</a:t>
            </a:r>
            <a:r>
              <a:rPr kumimoji="0" lang="en-US" sz="1400" b="0" i="0" u="none" strike="noStrike" kern="1200" cap="none" spc="0" normalizeH="0" baseline="3000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st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and 3</a:t>
            </a:r>
            <a:r>
              <a:rPr kumimoji="0" lang="en-US" sz="1400" b="0" i="0" u="none" strike="noStrike" kern="1200" cap="none" spc="0" normalizeH="0" baseline="3000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rd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party apps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41" y="3178177"/>
            <a:ext cx="1378005" cy="1378005"/>
          </a:xfrm>
          <a:prstGeom prst="rect">
            <a:avLst/>
          </a:prstGeom>
        </p:spPr>
      </p:pic>
      <p:sp>
        <p:nvSpPr>
          <p:cNvPr id="30" name="Down Arrow 29"/>
          <p:cNvSpPr/>
          <p:nvPr/>
        </p:nvSpPr>
        <p:spPr bwMode="auto">
          <a:xfrm rot="16200000">
            <a:off x="9377489" y="3803733"/>
            <a:ext cx="346056" cy="243544"/>
          </a:xfrm>
          <a:prstGeom prst="downArrow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594" y="3662326"/>
            <a:ext cx="648055" cy="648055"/>
          </a:xfrm>
          <a:prstGeom prst="rect">
            <a:avLst/>
          </a:prstGeom>
        </p:spPr>
      </p:pic>
      <p:cxnSp>
        <p:nvCxnSpPr>
          <p:cNvPr id="41" name="Straight Connector 40"/>
          <p:cNvCxnSpPr/>
          <p:nvPr/>
        </p:nvCxnSpPr>
        <p:spPr>
          <a:xfrm>
            <a:off x="10590864" y="3910001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oval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 bwMode="auto">
          <a:xfrm rot="5400000">
            <a:off x="4039658" y="2543977"/>
            <a:ext cx="5207622" cy="273204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 rot="5400000">
            <a:off x="5888306" y="2814987"/>
            <a:ext cx="1506873" cy="2189821"/>
          </a:xfrm>
          <a:prstGeom prst="rect">
            <a:avLst/>
          </a:prstGeom>
          <a:solidFill>
            <a:srgbClr val="3CBA5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46832" y="3268538"/>
            <a:ext cx="2189822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Gateway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5553410" y="3983980"/>
            <a:ext cx="2183241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Mediate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154" y="872609"/>
            <a:ext cx="645124" cy="645124"/>
          </a:xfrm>
          <a:prstGeom prst="rect">
            <a:avLst/>
          </a:prstGeom>
        </p:spPr>
      </p:pic>
      <p:cxnSp>
        <p:nvCxnSpPr>
          <p:cNvPr id="59" name="Straight Connector 58"/>
          <p:cNvCxnSpPr/>
          <p:nvPr/>
        </p:nvCxnSpPr>
        <p:spPr>
          <a:xfrm>
            <a:off x="4949952" y="3921027"/>
            <a:ext cx="596880" cy="0"/>
          </a:xfrm>
          <a:prstGeom prst="line">
            <a:avLst/>
          </a:prstGeom>
          <a:ln w="57150">
            <a:solidFill>
              <a:srgbClr val="3BBA55"/>
            </a:solidFill>
            <a:headEnd type="oval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flipH="1">
            <a:off x="3037903" y="4327152"/>
            <a:ext cx="2229899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171450" marR="0" lvl="0" indent="-17145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3BBA5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contoso.azure-api.net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BBA5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/foo</a:t>
            </a:r>
          </a:p>
        </p:txBody>
      </p:sp>
      <p:sp>
        <p:nvSpPr>
          <p:cNvPr id="63" name="TextBox 62"/>
          <p:cNvSpPr txBox="1"/>
          <p:nvPr/>
        </p:nvSpPr>
        <p:spPr>
          <a:xfrm flipH="1">
            <a:off x="3040799" y="4337507"/>
            <a:ext cx="2229899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171450" marR="0" lvl="0" indent="-17145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BBA5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api.contoso.com/foo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4949952" y="3921027"/>
            <a:ext cx="596880" cy="0"/>
          </a:xfrm>
          <a:prstGeom prst="line">
            <a:avLst/>
          </a:prstGeom>
          <a:ln w="57150">
            <a:solidFill>
              <a:srgbClr val="3BBA55"/>
            </a:solidFill>
            <a:headEnd type="diamond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634" y="3228034"/>
            <a:ext cx="607919" cy="607919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449" y="3700579"/>
            <a:ext cx="780288" cy="78028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747" y="2973264"/>
            <a:ext cx="607919" cy="60791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0128" y="3445331"/>
            <a:ext cx="607919" cy="607919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6312" y="3901995"/>
            <a:ext cx="780288" cy="780288"/>
          </a:xfrm>
          <a:prstGeom prst="rect">
            <a:avLst/>
          </a:prstGeom>
        </p:spPr>
      </p:pic>
      <p:cxnSp>
        <p:nvCxnSpPr>
          <p:cNvPr id="71" name="Straight Connector 70"/>
          <p:cNvCxnSpPr/>
          <p:nvPr/>
        </p:nvCxnSpPr>
        <p:spPr>
          <a:xfrm>
            <a:off x="9965092" y="3320854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oval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9965092" y="3611716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oval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9965092" y="3902578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diamond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9965092" y="4193440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oval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965092" y="4484302"/>
            <a:ext cx="294308" cy="0"/>
          </a:xfrm>
          <a:prstGeom prst="line">
            <a:avLst/>
          </a:prstGeom>
          <a:ln w="57150">
            <a:solidFill>
              <a:srgbClr val="0179D6"/>
            </a:solidFill>
            <a:headEnd type="diamond" w="sm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house" descr="House, home, residence&#10;">
            <a:extLst>
              <a:ext uri="{FF2B5EF4-FFF2-40B4-BE49-F238E27FC236}">
                <a16:creationId xmlns:a16="http://schemas.microsoft.com/office/drawing/2014/main" id="{0B7ED66A-01DD-493C-ADD5-09D1ACFDA72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08158" y="3289957"/>
            <a:ext cx="367553" cy="326055"/>
          </a:xfrm>
          <a:custGeom>
            <a:avLst/>
            <a:gdLst>
              <a:gd name="T0" fmla="*/ 0 w 248"/>
              <a:gd name="T1" fmla="*/ 123 h 220"/>
              <a:gd name="T2" fmla="*/ 124 w 248"/>
              <a:gd name="T3" fmla="*/ 0 h 220"/>
              <a:gd name="T4" fmla="*/ 248 w 248"/>
              <a:gd name="T5" fmla="*/ 123 h 220"/>
              <a:gd name="T6" fmla="*/ 27 w 248"/>
              <a:gd name="T7" fmla="*/ 97 h 220"/>
              <a:gd name="T8" fmla="*/ 27 w 248"/>
              <a:gd name="T9" fmla="*/ 220 h 220"/>
              <a:gd name="T10" fmla="*/ 98 w 248"/>
              <a:gd name="T11" fmla="*/ 220 h 220"/>
              <a:gd name="T12" fmla="*/ 98 w 248"/>
              <a:gd name="T13" fmla="*/ 131 h 220"/>
              <a:gd name="T14" fmla="*/ 152 w 248"/>
              <a:gd name="T15" fmla="*/ 131 h 220"/>
              <a:gd name="T16" fmla="*/ 152 w 248"/>
              <a:gd name="T17" fmla="*/ 220 h 220"/>
              <a:gd name="T18" fmla="*/ 222 w 248"/>
              <a:gd name="T19" fmla="*/ 220 h 220"/>
              <a:gd name="T20" fmla="*/ 222 w 248"/>
              <a:gd name="T21" fmla="*/ 97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8" h="220">
                <a:moveTo>
                  <a:pt x="0" y="123"/>
                </a:moveTo>
                <a:lnTo>
                  <a:pt x="124" y="0"/>
                </a:lnTo>
                <a:lnTo>
                  <a:pt x="248" y="123"/>
                </a:lnTo>
                <a:moveTo>
                  <a:pt x="27" y="97"/>
                </a:moveTo>
                <a:lnTo>
                  <a:pt x="27" y="220"/>
                </a:lnTo>
                <a:lnTo>
                  <a:pt x="98" y="220"/>
                </a:lnTo>
                <a:lnTo>
                  <a:pt x="98" y="131"/>
                </a:lnTo>
                <a:lnTo>
                  <a:pt x="152" y="131"/>
                </a:lnTo>
                <a:lnTo>
                  <a:pt x="152" y="220"/>
                </a:lnTo>
                <a:lnTo>
                  <a:pt x="222" y="220"/>
                </a:lnTo>
                <a:lnTo>
                  <a:pt x="222" y="97"/>
                </a:ln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18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65" grpId="0" animBg="1"/>
      <p:bldP spid="65" grpId="1" animBg="1"/>
      <p:bldP spid="65" grpId="2" animBg="1"/>
      <p:bldP spid="62" grpId="0" animBg="1"/>
      <p:bldP spid="63" grpId="0" animBg="1"/>
      <p:bldP spid="63" grpId="1" animBg="1"/>
      <p:bldP spid="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8265160" cy="57492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/>
              <a:t>Encapsulate common API management functions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Access control, Protection, Transformation, Caching, </a:t>
            </a:r>
            <a:r>
              <a:rPr lang="mr-IN" sz="2000" dirty="0"/>
              <a:t>…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800" dirty="0"/>
              <a:t>Chained together into a pipeline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Mutate request context or change API behavior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Set in the inbound and outbound directions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Can be triggered on error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Applied at a variety of scopes</a:t>
            </a:r>
          </a:p>
          <a:p>
            <a:pPr>
              <a:lnSpc>
                <a:spcPct val="150000"/>
              </a:lnSpc>
            </a:pPr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44816D-F404-42E0-820E-CBC3715E4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046" y="-1"/>
            <a:ext cx="10972800" cy="6858000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F436FEAF-93BC-4713-A624-57D893B20207}"/>
              </a:ext>
            </a:extLst>
          </p:cNvPr>
          <p:cNvSpPr/>
          <p:nvPr/>
        </p:nvSpPr>
        <p:spPr>
          <a:xfrm>
            <a:off x="269239" y="6510422"/>
            <a:ext cx="28271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  <a:hlinkClick r:id="rId4"/>
              </a:rPr>
              <a:t>http://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  <a:hlinkClick r:id="rId4"/>
              </a:rPr>
              <a:t>aka.ms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  <a:hlinkClick r:id="rId4"/>
              </a:rPr>
              <a:t>/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  <a:hlinkClick r:id="rId4"/>
              </a:rPr>
              <a:t>apimpolicyexamples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82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9937"/>
            <a:ext cx="12192000" cy="402231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741596"/>
            <a:ext cx="5735320" cy="2031325"/>
          </a:xfrm>
        </p:spPr>
        <p:txBody>
          <a:bodyPr/>
          <a:lstStyle/>
          <a:p>
            <a:r>
              <a:rPr lang="en-US" sz="2000"/>
              <a:t>C# “snippets” used with policies</a:t>
            </a:r>
          </a:p>
          <a:p>
            <a:r>
              <a:rPr lang="en-US" sz="2000"/>
              <a:t>Read-only access to the request context</a:t>
            </a:r>
          </a:p>
          <a:p>
            <a:r>
              <a:rPr lang="en-US" sz="2000"/>
              <a:t>Can use whitelisted .NET types</a:t>
            </a:r>
          </a:p>
          <a:p>
            <a:r>
              <a:rPr lang="en-US" sz="2000"/>
              <a:t>Dynamically configure and conditionally execute policies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CCFFA14-8A98-374E-BC9D-50AB2B4F34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1980" y="747216"/>
            <a:ext cx="5647786" cy="2185214"/>
          </a:xfrm>
        </p:spPr>
        <p:txBody>
          <a:bodyPr/>
          <a:lstStyle/>
          <a:p>
            <a:pPr lvl="0">
              <a:buClr>
                <a:srgbClr val="353535"/>
              </a:buClr>
            </a:pPr>
            <a:r>
              <a:rPr lang="en-US" sz="200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Shared across APIM instance</a:t>
            </a:r>
          </a:p>
          <a:p>
            <a:pPr lvl="0">
              <a:buClr>
                <a:srgbClr val="353535"/>
              </a:buClr>
            </a:pPr>
            <a:r>
              <a:rPr lang="en-US" sz="200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Keep secrets and “magic” strings out of policies</a:t>
            </a:r>
          </a:p>
          <a:p>
            <a:pPr lvl="0">
              <a:buClr>
                <a:srgbClr val="353535"/>
              </a:buClr>
            </a:pPr>
            <a:r>
              <a:rPr lang="en-US" sz="200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Add semantics, if named well</a:t>
            </a:r>
          </a:p>
          <a:p>
            <a:pPr lvl="0">
              <a:buClr>
                <a:srgbClr val="353535"/>
              </a:buClr>
            </a:pPr>
            <a:r>
              <a:rPr lang="en-US" sz="200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Enable a single point of change</a:t>
            </a:r>
          </a:p>
          <a:p>
            <a:pPr lvl="0">
              <a:buClr>
                <a:srgbClr val="353535"/>
              </a:buClr>
            </a:pPr>
            <a:r>
              <a:rPr lang="en-US" sz="200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Provide environment-specific values</a:t>
            </a:r>
          </a:p>
        </p:txBody>
      </p:sp>
      <p:sp>
        <p:nvSpPr>
          <p:cNvPr id="11" name="Right Arrow 10"/>
          <p:cNvSpPr/>
          <p:nvPr/>
        </p:nvSpPr>
        <p:spPr bwMode="auto">
          <a:xfrm>
            <a:off x="326353" y="3519201"/>
            <a:ext cx="504496" cy="484633"/>
          </a:xfrm>
          <a:prstGeom prst="rightArrow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664281" y="3972044"/>
            <a:ext cx="504496" cy="484633"/>
          </a:xfrm>
          <a:prstGeom prst="rightArrow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>
            <a:off x="1050521" y="4644053"/>
            <a:ext cx="504496" cy="484633"/>
          </a:xfrm>
          <a:prstGeom prst="rightArrow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1051366" y="4886371"/>
            <a:ext cx="504496" cy="484633"/>
          </a:xfrm>
          <a:prstGeom prst="rightArrow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ight Arrow 22"/>
          <p:cNvSpPr/>
          <p:nvPr/>
        </p:nvSpPr>
        <p:spPr bwMode="auto">
          <a:xfrm rot="16200000">
            <a:off x="4940955" y="5343417"/>
            <a:ext cx="504496" cy="484633"/>
          </a:xfrm>
          <a:prstGeom prst="rightArrow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7BBEB1-595A-EF4F-AAB3-31A8DA71C0E2}"/>
              </a:ext>
            </a:extLst>
          </p:cNvPr>
          <p:cNvSpPr txBox="1"/>
          <p:nvPr/>
        </p:nvSpPr>
        <p:spPr>
          <a:xfrm>
            <a:off x="189451" y="64672"/>
            <a:ext cx="3406253" cy="7386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Policy expressions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7B6DFF-C4A1-054C-8407-7985C8B5FA45}"/>
              </a:ext>
            </a:extLst>
          </p:cNvPr>
          <p:cNvSpPr txBox="1"/>
          <p:nvPr/>
        </p:nvSpPr>
        <p:spPr>
          <a:xfrm>
            <a:off x="6180221" y="64672"/>
            <a:ext cx="2809102" cy="7386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Named values</a:t>
            </a:r>
          </a:p>
        </p:txBody>
      </p:sp>
    </p:spTree>
    <p:extLst>
      <p:ext uri="{BB962C8B-B14F-4D97-AF65-F5344CB8AC3E}">
        <p14:creationId xmlns:p14="http://schemas.microsoft.com/office/powerpoint/2010/main" val="24544632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Policy scopes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971391" y="3888743"/>
            <a:ext cx="2859392" cy="1098091"/>
          </a:xfrm>
          <a:prstGeom prst="rect">
            <a:avLst/>
          </a:prstGeom>
          <a:noFill/>
          <a:ln w="28575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67045" y="3208476"/>
            <a:ext cx="4046311" cy="2100949"/>
          </a:xfrm>
          <a:prstGeom prst="rect">
            <a:avLst/>
          </a:prstGeom>
          <a:noFill/>
          <a:ln w="2857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accent3">
                  <a:lumMod val="60000"/>
                  <a:lumOff val="4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763451" y="2502541"/>
            <a:ext cx="5212384" cy="3123642"/>
          </a:xfrm>
          <a:prstGeom prst="rect">
            <a:avLst/>
          </a:prstGeom>
          <a:noFill/>
          <a:ln w="28575">
            <a:solidFill>
              <a:srgbClr val="92D05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200971" y="1786756"/>
            <a:ext cx="6394076" cy="422516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63819" y="1731763"/>
            <a:ext cx="844718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solidFill>
                  <a:srgbClr val="FF0000"/>
                </a:solidFill>
              </a:rPr>
              <a:t>global</a:t>
            </a:r>
            <a:endParaRPr lang="en-US" sz="14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63273" y="2396359"/>
            <a:ext cx="974562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solidFill>
                  <a:srgbClr val="92D050"/>
                </a:solidFill>
              </a:rPr>
              <a:t>product</a:t>
            </a:r>
            <a:endParaRPr lang="en-US" sz="140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9791" y="3125152"/>
            <a:ext cx="601768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err="1">
                <a:solidFill>
                  <a:srgbClr val="0070C0"/>
                </a:solidFill>
              </a:rPr>
              <a:t>api</a:t>
            </a:r>
            <a:endParaRPr lang="en-US" sz="140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98454" y="3796542"/>
            <a:ext cx="1117935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solidFill>
                  <a:srgbClr val="00B0F0"/>
                </a:solidFill>
              </a:rPr>
              <a:t>operation</a:t>
            </a:r>
            <a:endParaRPr lang="en-US" sz="140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2472190" y="2954342"/>
            <a:ext cx="1015343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inbound</a:t>
            </a:r>
          </a:p>
        </p:txBody>
      </p:sp>
      <p:sp>
        <p:nvSpPr>
          <p:cNvPr id="28" name="TextBox 27"/>
          <p:cNvSpPr txBox="1"/>
          <p:nvPr/>
        </p:nvSpPr>
        <p:spPr>
          <a:xfrm rot="16200000">
            <a:off x="2412078" y="5105239"/>
            <a:ext cx="1135567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outbound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0100429" y="3341754"/>
            <a:ext cx="1471448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0068905" y="5336825"/>
            <a:ext cx="147144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270364" y="2852389"/>
            <a:ext cx="1226170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i="1">
                <a:solidFill>
                  <a:schemeClr val="tx1">
                    <a:lumMod val="40000"/>
                    <a:lumOff val="60000"/>
                  </a:schemeClr>
                </a:solidFill>
              </a:rPr>
              <a:t>to backend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100429" y="4900010"/>
            <a:ext cx="1408399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i="1">
                <a:solidFill>
                  <a:schemeClr val="tx1">
                    <a:lumMod val="40000"/>
                    <a:lumOff val="60000"/>
                  </a:schemeClr>
                </a:solidFill>
              </a:rPr>
              <a:t>from backend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771196" y="3200421"/>
            <a:ext cx="1471448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61438" y="5349922"/>
            <a:ext cx="147144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41131" y="2711056"/>
            <a:ext cx="1179169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i="1">
                <a:solidFill>
                  <a:schemeClr val="tx1">
                    <a:lumMod val="40000"/>
                    <a:lumOff val="60000"/>
                  </a:schemeClr>
                </a:solidFill>
              </a:rPr>
              <a:t>from caller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1373" y="4860556"/>
            <a:ext cx="972061" cy="4893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i="1">
                <a:solidFill>
                  <a:schemeClr val="tx1">
                    <a:lumMod val="40000"/>
                    <a:lumOff val="60000"/>
                  </a:schemeClr>
                </a:solidFill>
              </a:rPr>
              <a:t>to caller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5861" y="1772906"/>
            <a:ext cx="2319230" cy="130189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latin typeface="+mj-lt"/>
                <a:ea typeface="Microsoft Sans Serif" charset="0"/>
                <a:cs typeface="Microsoft Sans Serif" charset="0"/>
              </a:rPr>
              <a:t>GET /foo/bar HTTP/1.1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latin typeface="+mj-lt"/>
                <a:ea typeface="Microsoft Sans Serif" charset="0"/>
                <a:cs typeface="Microsoft Sans Serif" charset="0"/>
              </a:rPr>
              <a:t>Host: </a:t>
            </a:r>
            <a:r>
              <a:rPr lang="en-US" sz="1400" err="1">
                <a:latin typeface="+mj-lt"/>
                <a:ea typeface="Microsoft Sans Serif" charset="0"/>
                <a:cs typeface="Microsoft Sans Serif" charset="0"/>
              </a:rPr>
              <a:t>api.constoso.com</a:t>
            </a:r>
            <a:endParaRPr lang="en-US" sz="1400">
              <a:latin typeface="+mj-lt"/>
              <a:ea typeface="Microsoft Sans Serif" charset="0"/>
              <a:cs typeface="Microsoft Sans Serif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latin typeface="+mj-lt"/>
                <a:ea typeface="Microsoft Sans Serif" charset="0"/>
                <a:cs typeface="Microsoft Sans Serif" charset="0"/>
              </a:rPr>
              <a:t>Key: 0123456789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>
              <a:latin typeface="+mj-lt"/>
              <a:ea typeface="Microsoft Sans Serif" charset="0"/>
              <a:cs typeface="Microsoft Sans Serif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87024" y="2502541"/>
            <a:ext cx="11141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ea typeface="Microsoft Sans Serif" charset="0"/>
                <a:cs typeface="Microsoft Sans Serif" charset="0"/>
              </a:rPr>
              <a:t>0123456789</a:t>
            </a:r>
            <a:endParaRPr lang="en-US" sz="1200" b="1"/>
          </a:p>
        </p:txBody>
      </p:sp>
      <p:sp>
        <p:nvSpPr>
          <p:cNvPr id="40" name="Rectangle 39"/>
          <p:cNvSpPr/>
          <p:nvPr/>
        </p:nvSpPr>
        <p:spPr>
          <a:xfrm>
            <a:off x="4367045" y="3233763"/>
            <a:ext cx="11141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ea typeface="Microsoft Sans Serif" charset="0"/>
                <a:cs typeface="Microsoft Sans Serif" charset="0"/>
              </a:rPr>
              <a:t>/foo</a:t>
            </a:r>
            <a:endParaRPr lang="en-US" sz="1200" b="1"/>
          </a:p>
        </p:txBody>
      </p:sp>
      <p:sp>
        <p:nvSpPr>
          <p:cNvPr id="42" name="Rectangle 41"/>
          <p:cNvSpPr/>
          <p:nvPr/>
        </p:nvSpPr>
        <p:spPr>
          <a:xfrm>
            <a:off x="4971391" y="3900091"/>
            <a:ext cx="11141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ea typeface="Microsoft Sans Serif" charset="0"/>
                <a:cs typeface="Microsoft Sans Serif" charset="0"/>
              </a:rPr>
              <a:t>/bar</a:t>
            </a:r>
            <a:endParaRPr lang="en-US" sz="1200" b="1"/>
          </a:p>
        </p:txBody>
      </p:sp>
      <p:grpSp>
        <p:nvGrpSpPr>
          <p:cNvPr id="72" name="Group 71"/>
          <p:cNvGrpSpPr/>
          <p:nvPr/>
        </p:nvGrpSpPr>
        <p:grpSpPr>
          <a:xfrm>
            <a:off x="5481146" y="1910120"/>
            <a:ext cx="849478" cy="440890"/>
            <a:chOff x="5273495" y="1910055"/>
            <a:chExt cx="849478" cy="440890"/>
          </a:xfrm>
        </p:grpSpPr>
        <p:sp>
          <p:nvSpPr>
            <p:cNvPr id="43" name="Rectangle 42"/>
            <p:cNvSpPr/>
            <p:nvPr/>
          </p:nvSpPr>
          <p:spPr bwMode="auto">
            <a:xfrm>
              <a:off x="5340400" y="2005654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73495" y="1910055"/>
              <a:ext cx="849478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CORS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377223" y="1906473"/>
            <a:ext cx="715668" cy="440890"/>
            <a:chOff x="8429377" y="351873"/>
            <a:chExt cx="715668" cy="440890"/>
          </a:xfrm>
        </p:grpSpPr>
        <p:sp>
          <p:nvSpPr>
            <p:cNvPr id="56" name="TextBox 55"/>
            <p:cNvSpPr txBox="1"/>
            <p:nvPr/>
          </p:nvSpPr>
          <p:spPr>
            <a:xfrm>
              <a:off x="8451539" y="351873"/>
              <a:ext cx="693506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LOG</a:t>
              </a: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8429377" y="451165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490615" y="2619968"/>
            <a:ext cx="849478" cy="440890"/>
            <a:chOff x="5273495" y="1910055"/>
            <a:chExt cx="849478" cy="440890"/>
          </a:xfrm>
        </p:grpSpPr>
        <p:sp>
          <p:nvSpPr>
            <p:cNvPr id="75" name="Rectangle 74"/>
            <p:cNvSpPr/>
            <p:nvPr/>
          </p:nvSpPr>
          <p:spPr bwMode="auto">
            <a:xfrm>
              <a:off x="5340400" y="2005654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273495" y="1910055"/>
              <a:ext cx="849478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RATE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238684" y="2616321"/>
            <a:ext cx="1062322" cy="440890"/>
            <a:chOff x="8281369" y="351873"/>
            <a:chExt cx="1062322" cy="440890"/>
          </a:xfrm>
        </p:grpSpPr>
        <p:sp>
          <p:nvSpPr>
            <p:cNvPr id="78" name="TextBox 77"/>
            <p:cNvSpPr txBox="1"/>
            <p:nvPr/>
          </p:nvSpPr>
          <p:spPr>
            <a:xfrm>
              <a:off x="8281369" y="351873"/>
              <a:ext cx="1062322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QUOTA</a:t>
              </a: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8429377" y="451165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942497" y="3322256"/>
            <a:ext cx="849478" cy="440890"/>
            <a:chOff x="5273495" y="1910055"/>
            <a:chExt cx="849478" cy="440890"/>
          </a:xfrm>
        </p:grpSpPr>
        <p:sp>
          <p:nvSpPr>
            <p:cNvPr id="81" name="Rectangle 80"/>
            <p:cNvSpPr/>
            <p:nvPr/>
          </p:nvSpPr>
          <p:spPr bwMode="auto">
            <a:xfrm>
              <a:off x="5340400" y="2005654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273495" y="1910055"/>
              <a:ext cx="849478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JWT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123241" y="4142180"/>
            <a:ext cx="849478" cy="440890"/>
            <a:chOff x="5273495" y="1910055"/>
            <a:chExt cx="849478" cy="440890"/>
          </a:xfrm>
        </p:grpSpPr>
        <p:sp>
          <p:nvSpPr>
            <p:cNvPr id="84" name="Rectangle 83"/>
            <p:cNvSpPr/>
            <p:nvPr/>
          </p:nvSpPr>
          <p:spPr bwMode="auto">
            <a:xfrm>
              <a:off x="5340400" y="2005654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273495" y="1910055"/>
              <a:ext cx="849478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CACHE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019318" y="4138533"/>
            <a:ext cx="715668" cy="440890"/>
            <a:chOff x="8429377" y="351873"/>
            <a:chExt cx="715668" cy="440890"/>
          </a:xfrm>
        </p:grpSpPr>
        <p:sp>
          <p:nvSpPr>
            <p:cNvPr id="87" name="TextBox 86"/>
            <p:cNvSpPr txBox="1"/>
            <p:nvPr/>
          </p:nvSpPr>
          <p:spPr>
            <a:xfrm>
              <a:off x="8451539" y="351873"/>
              <a:ext cx="693506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URL</a:t>
              </a:r>
            </a:p>
          </p:txBody>
        </p:sp>
        <p:sp>
          <p:nvSpPr>
            <p:cNvPr id="88" name="Rectangle 87"/>
            <p:cNvSpPr/>
            <p:nvPr/>
          </p:nvSpPr>
          <p:spPr bwMode="auto">
            <a:xfrm>
              <a:off x="8429377" y="451165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815767" y="4124308"/>
            <a:ext cx="806313" cy="440890"/>
            <a:chOff x="8402200" y="351873"/>
            <a:chExt cx="806313" cy="440890"/>
          </a:xfrm>
        </p:grpSpPr>
        <p:sp>
          <p:nvSpPr>
            <p:cNvPr id="90" name="TextBox 89"/>
            <p:cNvSpPr txBox="1"/>
            <p:nvPr/>
          </p:nvSpPr>
          <p:spPr>
            <a:xfrm>
              <a:off x="8402200" y="351873"/>
              <a:ext cx="806313" cy="440890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BODY</a:t>
              </a:r>
            </a:p>
          </p:txBody>
        </p:sp>
        <p:sp>
          <p:nvSpPr>
            <p:cNvPr id="91" name="Rectangle 90"/>
            <p:cNvSpPr/>
            <p:nvPr/>
          </p:nvSpPr>
          <p:spPr bwMode="auto">
            <a:xfrm>
              <a:off x="8429377" y="451165"/>
              <a:ext cx="715668" cy="2312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2735179" y="4711763"/>
            <a:ext cx="7227427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98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968" y="654341"/>
            <a:ext cx="10387538" cy="11576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NZ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</a:t>
            </a:r>
            <a:endParaRPr lang="en-NZ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153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A6BA5-5AC3-4317-8105-B654B0A2E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API Management Tiers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3BCB487-D6A4-457B-AAC7-88139FFDC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06839"/>
              </p:ext>
            </p:extLst>
          </p:nvPr>
        </p:nvGraphicFramePr>
        <p:xfrm>
          <a:off x="266919" y="1189175"/>
          <a:ext cx="11655839" cy="5555571"/>
        </p:xfrm>
        <a:graphic>
          <a:graphicData uri="http://schemas.openxmlformats.org/drawingml/2006/table">
            <a:tbl>
              <a:tblPr/>
              <a:tblGrid>
                <a:gridCol w="2472531">
                  <a:extLst>
                    <a:ext uri="{9D8B030D-6E8A-4147-A177-3AD203B41FA5}">
                      <a16:colId xmlns:a16="http://schemas.microsoft.com/office/drawing/2014/main" val="682411637"/>
                    </a:ext>
                  </a:extLst>
                </a:gridCol>
                <a:gridCol w="1836736">
                  <a:extLst>
                    <a:ext uri="{9D8B030D-6E8A-4147-A177-3AD203B41FA5}">
                      <a16:colId xmlns:a16="http://schemas.microsoft.com/office/drawing/2014/main" val="3368884685"/>
                    </a:ext>
                  </a:extLst>
                </a:gridCol>
                <a:gridCol w="1836643">
                  <a:extLst>
                    <a:ext uri="{9D8B030D-6E8A-4147-A177-3AD203B41FA5}">
                      <a16:colId xmlns:a16="http://schemas.microsoft.com/office/drawing/2014/main" val="2247961185"/>
                    </a:ext>
                  </a:extLst>
                </a:gridCol>
                <a:gridCol w="1836643">
                  <a:extLst>
                    <a:ext uri="{9D8B030D-6E8A-4147-A177-3AD203B41FA5}">
                      <a16:colId xmlns:a16="http://schemas.microsoft.com/office/drawing/2014/main" val="3221090941"/>
                    </a:ext>
                  </a:extLst>
                </a:gridCol>
                <a:gridCol w="1836643">
                  <a:extLst>
                    <a:ext uri="{9D8B030D-6E8A-4147-A177-3AD203B41FA5}">
                      <a16:colId xmlns:a16="http://schemas.microsoft.com/office/drawing/2014/main" val="3697429688"/>
                    </a:ext>
                  </a:extLst>
                </a:gridCol>
                <a:gridCol w="1836643">
                  <a:extLst>
                    <a:ext uri="{9D8B030D-6E8A-4147-A177-3AD203B41FA5}">
                      <a16:colId xmlns:a16="http://schemas.microsoft.com/office/drawing/2014/main" val="2971276521"/>
                    </a:ext>
                  </a:extLst>
                </a:gridCol>
              </a:tblGrid>
              <a:tr h="461659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 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Consumption </a:t>
                      </a:r>
                      <a:r>
                        <a:rPr lang="en-NZ" sz="1200" b="1" cap="all" baseline="30000">
                          <a:effectLst/>
                        </a:rPr>
                        <a:t>PREVIEW</a:t>
                      </a:r>
                      <a:r>
                        <a:rPr lang="en-NZ" sz="1200" b="1" cap="all">
                          <a:effectLst/>
                        </a:rPr>
                        <a:t>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Developer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Basic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Standard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 b="1" cap="all">
                          <a:effectLst/>
                        </a:rPr>
                        <a:t>Premium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419312"/>
                  </a:ext>
                </a:extLst>
              </a:tr>
              <a:tr h="1296310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Purpose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Gateway component of API Management offered on a pay-per-use basis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Non-production use cases and evaluations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Entry-level production use cases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Medium-volume production use cases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High-volume or Enterprise production use cases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162281"/>
                  </a:ext>
                </a:extLst>
              </a:tr>
              <a:tr h="774653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Price (per unit)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$2.645902</a:t>
                      </a:r>
                      <a:r>
                        <a:rPr lang="en-NZ" sz="1200" baseline="30000">
                          <a:effectLst/>
                        </a:rPr>
                        <a:t>4</a:t>
                      </a:r>
                      <a:r>
                        <a:rPr lang="en-NZ" sz="1200">
                          <a:effectLst/>
                        </a:rPr>
                        <a:t> per million calls (1M calls free</a:t>
                      </a:r>
                      <a:r>
                        <a:rPr lang="en-NZ" sz="1200" baseline="30000">
                          <a:effectLst/>
                        </a:rPr>
                        <a:t>3</a:t>
                      </a:r>
                      <a:r>
                        <a:rPr lang="en-NZ" sz="1200">
                          <a:effectLst/>
                        </a:rPr>
                        <a:t>)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$0.10/hour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$0.31/hour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$1.43/hour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$5.79/hour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5455985"/>
                  </a:ext>
                </a:extLst>
              </a:tr>
              <a:tr h="252995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Cache (per unit)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External only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10 MB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50 MB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1 GB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5 GB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21015"/>
                  </a:ext>
                </a:extLst>
              </a:tr>
              <a:tr h="670323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Scale-out (units)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N/A (automatic scaling)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1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2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4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10 per region</a:t>
                      </a:r>
                      <a:br>
                        <a:rPr lang="en-NZ" sz="1200">
                          <a:effectLst/>
                        </a:rPr>
                      </a:br>
                      <a:r>
                        <a:rPr lang="en-NZ" sz="1200">
                          <a:effectLst/>
                        </a:rPr>
                        <a:t>(call support to add more)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5255064"/>
                  </a:ext>
                </a:extLst>
              </a:tr>
              <a:tr h="252995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SLA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99.9%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99.9%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99.9%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99.95% </a:t>
                      </a:r>
                      <a:r>
                        <a:rPr lang="en-NZ" sz="1200" baseline="30000">
                          <a:effectLst/>
                        </a:rPr>
                        <a:t>1</a:t>
                      </a:r>
                      <a:r>
                        <a:rPr lang="en-NZ" sz="1200">
                          <a:effectLst/>
                        </a:rPr>
                        <a:t>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96742"/>
                  </a:ext>
                </a:extLst>
              </a:tr>
              <a:tr h="461659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Azure Active Directory integration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722365"/>
                  </a:ext>
                </a:extLst>
              </a:tr>
              <a:tr h="357327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Virtual Network support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178398"/>
                  </a:ext>
                </a:extLst>
              </a:tr>
              <a:tr h="461659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Multi-region deployment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No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Yes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545893"/>
                  </a:ext>
                </a:extLst>
              </a:tr>
              <a:tr h="565991">
                <a:tc>
                  <a:txBody>
                    <a:bodyPr/>
                    <a:lstStyle/>
                    <a:p>
                      <a:pPr algn="l" fontAlgn="t"/>
                      <a:r>
                        <a:rPr lang="en-NZ" sz="1200">
                          <a:effectLst/>
                        </a:rPr>
                        <a:t>Estimated Maximum Throughput</a:t>
                      </a:r>
                      <a:r>
                        <a:rPr lang="en-NZ" sz="1200" baseline="30000">
                          <a:effectLst/>
                        </a:rPr>
                        <a:t>2</a:t>
                      </a:r>
                      <a:br>
                        <a:rPr lang="en-NZ" sz="1200">
                          <a:effectLst/>
                        </a:rPr>
                      </a:br>
                      <a:r>
                        <a:rPr lang="en-NZ" sz="1200">
                          <a:effectLst/>
                        </a:rPr>
                        <a:t>(per unit) </a:t>
                      </a:r>
                    </a:p>
                  </a:txBody>
                  <a:tcPr marL="9032" marR="9032" marT="9032" marB="90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N/A (automatic scaling)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500 requests/sec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1,000 requests/sec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>
                          <a:effectLst/>
                        </a:rPr>
                        <a:t>2,500 requests/sec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1200" dirty="0">
                          <a:effectLst/>
                        </a:rPr>
                        <a:t>4,000 requests/sec </a:t>
                      </a:r>
                    </a:p>
                  </a:txBody>
                  <a:tcPr marL="9032" marR="9032" marT="9032" marB="9032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479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41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16F74-0D51-6A49-BE00-629318077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Consumption-tier API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9647E-27EC-BE4E-9073-87E1E2A4C1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511457"/>
          </a:xfrm>
        </p:spPr>
        <p:txBody>
          <a:bodyPr/>
          <a:lstStyle/>
          <a:p>
            <a:pPr lvl="1"/>
            <a:r>
              <a:rPr lang="en-US" sz="3600" dirty="0"/>
              <a:t>Gateway Component as pay per action</a:t>
            </a:r>
          </a:p>
          <a:p>
            <a:pPr lvl="1"/>
            <a:r>
              <a:rPr lang="en-US" sz="3600" dirty="0" err="1"/>
              <a:t>Autoscale</a:t>
            </a:r>
            <a:r>
              <a:rPr lang="en-US" sz="3600" dirty="0"/>
              <a:t> – out and back to zero</a:t>
            </a:r>
          </a:p>
          <a:p>
            <a:pPr lvl="1"/>
            <a:r>
              <a:rPr lang="en-US" sz="3600" dirty="0"/>
              <a:t>Instant provisioning (about 2 mins)</a:t>
            </a:r>
          </a:p>
          <a:p>
            <a:pPr lvl="1"/>
            <a:r>
              <a:rPr lang="en-US" sz="3600" dirty="0"/>
              <a:t>High availability (99.9% SLA)</a:t>
            </a:r>
          </a:p>
        </p:txBody>
      </p:sp>
    </p:spTree>
    <p:extLst>
      <p:ext uri="{BB962C8B-B14F-4D97-AF65-F5344CB8AC3E}">
        <p14:creationId xmlns:p14="http://schemas.microsoft.com/office/powerpoint/2010/main" val="406390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8E214-93F5-4F9B-9C2F-A0F27ED5B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Consumption x Dedicate Comparison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04B6E3-8885-454B-B686-4491BBFC1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61843"/>
              </p:ext>
            </p:extLst>
          </p:nvPr>
        </p:nvGraphicFramePr>
        <p:xfrm>
          <a:off x="269240" y="1270693"/>
          <a:ext cx="11655840" cy="5417251"/>
        </p:xfrm>
        <a:graphic>
          <a:graphicData uri="http://schemas.openxmlformats.org/drawingml/2006/table">
            <a:tbl>
              <a:tblPr/>
              <a:tblGrid>
                <a:gridCol w="5827920">
                  <a:extLst>
                    <a:ext uri="{9D8B030D-6E8A-4147-A177-3AD203B41FA5}">
                      <a16:colId xmlns:a16="http://schemas.microsoft.com/office/drawing/2014/main" val="3506764295"/>
                    </a:ext>
                  </a:extLst>
                </a:gridCol>
                <a:gridCol w="5827920">
                  <a:extLst>
                    <a:ext uri="{9D8B030D-6E8A-4147-A177-3AD203B41FA5}">
                      <a16:colId xmlns:a16="http://schemas.microsoft.com/office/drawing/2014/main" val="2540656296"/>
                    </a:ext>
                  </a:extLst>
                </a:gridCol>
              </a:tblGrid>
              <a:tr h="66600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b="1" dirty="0">
                          <a:effectLst/>
                        </a:rPr>
                        <a:t>Consumption</a:t>
                      </a:r>
                      <a:r>
                        <a:rPr lang="en-NZ" sz="2400" baseline="30000" dirty="0">
                          <a:effectLst/>
                        </a:rPr>
                        <a:t> </a:t>
                      </a:r>
                      <a:r>
                        <a:rPr lang="en-NZ" sz="2000" baseline="30000" dirty="0">
                          <a:effectLst/>
                        </a:rPr>
                        <a:t>NEW</a:t>
                      </a:r>
                      <a:endParaRPr lang="en-NZ" sz="2400" dirty="0">
                        <a:effectLst/>
                      </a:endParaRP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b="1" dirty="0">
                          <a:effectLst/>
                        </a:rPr>
                        <a:t>Developer </a:t>
                      </a:r>
                      <a:r>
                        <a:rPr lang="en-NZ" sz="2400" dirty="0">
                          <a:effectLst/>
                        </a:rPr>
                        <a:t>|</a:t>
                      </a:r>
                      <a:r>
                        <a:rPr lang="en-NZ" sz="2400" b="1" dirty="0">
                          <a:effectLst/>
                        </a:rPr>
                        <a:t> Basic</a:t>
                      </a:r>
                      <a:r>
                        <a:rPr lang="en-NZ" sz="2400" dirty="0">
                          <a:effectLst/>
                        </a:rPr>
                        <a:t> |</a:t>
                      </a:r>
                      <a:r>
                        <a:rPr lang="en-NZ" sz="2400" b="1" dirty="0">
                          <a:effectLst/>
                        </a:rPr>
                        <a:t> Standard </a:t>
                      </a:r>
                      <a:r>
                        <a:rPr lang="en-NZ" sz="2400" dirty="0">
                          <a:effectLst/>
                        </a:rPr>
                        <a:t>|</a:t>
                      </a:r>
                      <a:r>
                        <a:rPr lang="en-NZ" sz="2400" b="1" dirty="0">
                          <a:effectLst/>
                        </a:rPr>
                        <a:t> Premium</a:t>
                      </a:r>
                      <a:endParaRPr lang="en-NZ" sz="2400" dirty="0">
                        <a:effectLst/>
                      </a:endParaRP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031707"/>
                  </a:ext>
                </a:extLst>
              </a:tr>
              <a:tr h="66600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dirty="0">
                          <a:effectLst/>
                        </a:rPr>
                        <a:t>No infrastructure to provision or manage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>
                          <a:effectLst/>
                        </a:rPr>
                        <a:t>No infrastructure to provision or manage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573262"/>
                  </a:ext>
                </a:extLst>
              </a:tr>
              <a:tr h="47016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dirty="0">
                          <a:effectLst/>
                        </a:rPr>
                        <a:t>Built-in high availability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>
                          <a:effectLst/>
                        </a:rPr>
                        <a:t>Built-in high availability</a:t>
                      </a:r>
                      <a:r>
                        <a:rPr lang="en-NZ" sz="2400" baseline="30000">
                          <a:effectLst/>
                        </a:rPr>
                        <a:t>1</a:t>
                      </a:r>
                      <a:endParaRPr lang="en-NZ" sz="2400">
                        <a:effectLst/>
                      </a:endParaRP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40738"/>
                  </a:ext>
                </a:extLst>
              </a:tr>
              <a:tr h="66600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dirty="0">
                          <a:effectLst/>
                        </a:rPr>
                        <a:t>Built-in auto-scaling (down to zero)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>
                          <a:effectLst/>
                        </a:rPr>
                        <a:t>Manual or external auto-scaling</a:t>
                      </a:r>
                      <a:r>
                        <a:rPr lang="en-NZ" sz="2400" baseline="30000">
                          <a:effectLst/>
                        </a:rPr>
                        <a:t>2</a:t>
                      </a:r>
                      <a:endParaRPr lang="en-NZ" sz="2400">
                        <a:effectLst/>
                      </a:endParaRP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398155"/>
                  </a:ext>
                </a:extLst>
              </a:tr>
              <a:tr h="66600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dirty="0">
                          <a:effectLst/>
                        </a:rPr>
                        <a:t>Consumption-based micro billing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Billing based on reserved capacity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968104"/>
                  </a:ext>
                </a:extLst>
              </a:tr>
              <a:tr h="47016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>
                          <a:effectLst/>
                        </a:rPr>
                        <a:t>No reserved capacity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Reserved capacity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2080211"/>
                  </a:ext>
                </a:extLst>
              </a:tr>
              <a:tr h="47016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>
                          <a:effectLst/>
                        </a:rPr>
                        <a:t>Shared resources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Dedicated resources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418016"/>
                  </a:ext>
                </a:extLst>
              </a:tr>
              <a:tr h="47016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>
                          <a:effectLst/>
                        </a:rPr>
                        <a:t>On-demand activation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Always on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3023493"/>
                  </a:ext>
                </a:extLst>
              </a:tr>
              <a:tr h="470165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>
                          <a:effectLst/>
                        </a:rPr>
                        <a:t>Curated set of features</a:t>
                      </a: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Full set of features</a:t>
                      </a:r>
                      <a:r>
                        <a:rPr lang="en-NZ" sz="2400" baseline="30000" dirty="0">
                          <a:effectLst/>
                        </a:rPr>
                        <a:t>3</a:t>
                      </a:r>
                      <a:endParaRPr lang="en-NZ" sz="2400" dirty="0">
                        <a:effectLst/>
                      </a:endParaRP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160112"/>
                  </a:ext>
                </a:extLst>
              </a:tr>
              <a:tr h="157208">
                <a:tc>
                  <a:txBody>
                    <a:bodyPr/>
                    <a:lstStyle/>
                    <a:p>
                      <a:pPr algn="l" fontAlgn="t"/>
                      <a:r>
                        <a:rPr lang="en-NZ" sz="2400" u="none" strike="noStrike">
                          <a:solidFill>
                            <a:srgbClr val="0078D4"/>
                          </a:solidFill>
                          <a:effectLst/>
                          <a:hlinkClick r:id="rId2"/>
                        </a:rPr>
                        <a:t>Usage limits</a:t>
                      </a:r>
                      <a:endParaRPr lang="en-NZ" sz="2400">
                        <a:effectLst/>
                      </a:endParaRPr>
                    </a:p>
                  </a:txBody>
                  <a:tcPr marL="18323" marR="18323" marT="18323" marB="183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NZ" sz="2400" dirty="0">
                          <a:effectLst/>
                        </a:rPr>
                        <a:t>Ungoverned</a:t>
                      </a:r>
                    </a:p>
                  </a:txBody>
                  <a:tcPr marL="18323" marR="18323" marT="18323" marB="1832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5908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9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7EE99-C82D-4C81-8CFE-2874B59F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1366"/>
            <a:ext cx="9144000" cy="2387600"/>
          </a:xfrm>
        </p:spPr>
        <p:txBody>
          <a:bodyPr/>
          <a:lstStyle/>
          <a:p>
            <a:r>
              <a:rPr lang="en-NZ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Introduction to API Management</a:t>
            </a:r>
          </a:p>
        </p:txBody>
      </p:sp>
    </p:spTree>
    <p:extLst>
      <p:ext uri="{BB962C8B-B14F-4D97-AF65-F5344CB8AC3E}">
        <p14:creationId xmlns:p14="http://schemas.microsoft.com/office/powerpoint/2010/main" val="4098456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6CF79-0B58-474F-9F9F-2CAE6A631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Dedicated Features Removed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A15F18-1DD1-4581-90E0-6DD5C9610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3660489"/>
          </a:xfrm>
        </p:spPr>
        <p:txBody>
          <a:bodyPr/>
          <a:lstStyle/>
          <a:p>
            <a:r>
              <a:rPr lang="en-NZ" dirty="0"/>
              <a:t>Dedicated virtual IP</a:t>
            </a:r>
          </a:p>
          <a:p>
            <a:r>
              <a:rPr lang="en-NZ" dirty="0"/>
              <a:t>Developer Portal (and associated features)</a:t>
            </a:r>
          </a:p>
          <a:p>
            <a:r>
              <a:rPr lang="en-NZ" dirty="0"/>
              <a:t>Analytics</a:t>
            </a:r>
          </a:p>
          <a:p>
            <a:r>
              <a:rPr lang="en-NZ" dirty="0"/>
              <a:t>Source Control Repository</a:t>
            </a:r>
          </a:p>
          <a:p>
            <a:r>
              <a:rPr lang="en-NZ" dirty="0"/>
              <a:t>Custom domain</a:t>
            </a:r>
          </a:p>
          <a:p>
            <a:r>
              <a:rPr lang="en-NZ" dirty="0"/>
              <a:t>Alerts / Metrics / Diagnostics settings</a:t>
            </a:r>
          </a:p>
        </p:txBody>
      </p:sp>
    </p:spTree>
    <p:extLst>
      <p:ext uri="{BB962C8B-B14F-4D97-AF65-F5344CB8AC3E}">
        <p14:creationId xmlns:p14="http://schemas.microsoft.com/office/powerpoint/2010/main" val="315164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0F046-471B-4505-BC5D-23BC79A9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New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146FE8-5774-4154-9968-F32C6495D1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1270861"/>
          </a:xfrm>
        </p:spPr>
        <p:txBody>
          <a:bodyPr/>
          <a:lstStyle/>
          <a:p>
            <a:r>
              <a:rPr lang="en-NZ" dirty="0"/>
              <a:t>Bring your own cache</a:t>
            </a:r>
          </a:p>
          <a:p>
            <a:r>
              <a:rPr lang="en-NZ" dirty="0"/>
              <a:t>Flexible Subscriptions</a:t>
            </a:r>
          </a:p>
        </p:txBody>
      </p:sp>
    </p:spTree>
    <p:extLst>
      <p:ext uri="{BB962C8B-B14F-4D97-AF65-F5344CB8AC3E}">
        <p14:creationId xmlns:p14="http://schemas.microsoft.com/office/powerpoint/2010/main" val="96745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EE080-27D8-49C6-B4EF-A28CCB4FB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BYOC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585C7-64F8-440F-8602-7A299365B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349" y="1033470"/>
            <a:ext cx="7691386" cy="523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7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763DE-C5CE-44EC-9501-E78CA63A8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Subscriptions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2E49B4-2560-4B88-B2A4-0E9D19199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537" y="1920546"/>
            <a:ext cx="4342644" cy="33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0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968" y="654341"/>
            <a:ext cx="10387538" cy="11576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NZ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</a:t>
            </a:r>
            <a:endParaRPr lang="en-NZ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3039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5695"/>
          </a:xfrm>
        </p:spPr>
        <p:txBody>
          <a:bodyPr anchor="ctr">
            <a:normAutofit/>
          </a:bodyPr>
          <a:lstStyle/>
          <a:p>
            <a:pPr algn="ctr"/>
            <a:r>
              <a:rPr lang="en-NZ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Take </a:t>
            </a:r>
            <a:r>
              <a:rPr lang="en-NZ" sz="9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aways</a:t>
            </a:r>
            <a:endParaRPr lang="en-NZ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924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7E76A-1D0D-E14B-BEA8-22901AA5A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just scratched the surface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A0028-2E6D-E642-BDCB-F29DC4EE0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700" dirty="0"/>
              <a:t>40 policies - security, transformations, traffic management, extensibility</a:t>
            </a:r>
          </a:p>
          <a:p>
            <a:r>
              <a:rPr lang="en-US" sz="2700" dirty="0"/>
              <a:t>SOAP and SOAP to REST</a:t>
            </a:r>
          </a:p>
          <a:p>
            <a:r>
              <a:rPr lang="en-US" sz="2700" dirty="0"/>
              <a:t>API publishing with products, users and groups</a:t>
            </a:r>
          </a:p>
          <a:p>
            <a:r>
              <a:rPr lang="en-US" sz="2700" dirty="0"/>
              <a:t>VNET support for external and internal use cases</a:t>
            </a:r>
          </a:p>
          <a:p>
            <a:r>
              <a:rPr lang="en-US" sz="2700" dirty="0"/>
              <a:t>Multi-region deployment topologies for high-availability and performance</a:t>
            </a:r>
          </a:p>
          <a:p>
            <a:r>
              <a:rPr lang="en-US" sz="2700" dirty="0"/>
              <a:t>Capacity metric and auto scale</a:t>
            </a:r>
          </a:p>
          <a:p>
            <a:r>
              <a:rPr lang="en-US" sz="2700" dirty="0"/>
              <a:t>Azure Monitor metrics, logs and alerts</a:t>
            </a:r>
          </a:p>
          <a:p>
            <a:r>
              <a:rPr lang="en-US" sz="2700" dirty="0"/>
              <a:t>Analytics and Power BI template</a:t>
            </a:r>
          </a:p>
          <a:p>
            <a:r>
              <a:rPr lang="en-US" sz="2700" dirty="0"/>
              <a:t>Azure AD and Azure AD B2C integration</a:t>
            </a:r>
          </a:p>
          <a:p>
            <a:r>
              <a:rPr lang="en-US" sz="2700" dirty="0"/>
              <a:t>Developer portal customization</a:t>
            </a:r>
          </a:p>
          <a:p>
            <a:r>
              <a:rPr lang="en-US" sz="27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0905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16F74-0D51-6A49-BE00-629318077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9647E-27EC-BE4E-9073-87E1E2A4C1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461" y="1189176"/>
            <a:ext cx="11655078" cy="3651272"/>
          </a:xfrm>
        </p:spPr>
        <p:txBody>
          <a:bodyPr/>
          <a:lstStyle/>
          <a:p>
            <a:r>
              <a:rPr lang="en-US" dirty="0"/>
              <a:t>Customer-hosted federated API gateway – 1H 2019</a:t>
            </a:r>
          </a:p>
          <a:p>
            <a:pPr lvl="1"/>
            <a:r>
              <a:rPr lang="en-US" dirty="0"/>
              <a:t>Containerized gateway</a:t>
            </a:r>
          </a:p>
          <a:p>
            <a:pPr lvl="1"/>
            <a:r>
              <a:rPr lang="en-US" dirty="0"/>
              <a:t>Hosted close to APIs e.g., on-premises, non-Azure clouds</a:t>
            </a:r>
          </a:p>
          <a:p>
            <a:pPr lvl="1"/>
            <a:r>
              <a:rPr lang="en-US" dirty="0"/>
              <a:t>Managed from Azure</a:t>
            </a:r>
          </a:p>
          <a:p>
            <a:r>
              <a:rPr lang="en-US" dirty="0"/>
              <a:t>New Developer Portal – 1H 2019</a:t>
            </a:r>
          </a:p>
          <a:p>
            <a:r>
              <a:rPr lang="en-US" dirty="0"/>
              <a:t>DevOps tooling – 1H 2019</a:t>
            </a:r>
          </a:p>
        </p:txBody>
      </p:sp>
    </p:spTree>
    <p:extLst>
      <p:ext uri="{BB962C8B-B14F-4D97-AF65-F5344CB8AC3E}">
        <p14:creationId xmlns:p14="http://schemas.microsoft.com/office/powerpoint/2010/main" val="84758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API Management Resources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A58D231-870C-42EC-A9A1-C338EE03E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402015"/>
              </p:ext>
            </p:extLst>
          </p:nvPr>
        </p:nvGraphicFramePr>
        <p:xfrm>
          <a:off x="905163" y="1677139"/>
          <a:ext cx="10381673" cy="429768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5818910">
                  <a:extLst>
                    <a:ext uri="{9D8B030D-6E8A-4147-A177-3AD203B41FA5}">
                      <a16:colId xmlns:a16="http://schemas.microsoft.com/office/drawing/2014/main" val="129611215"/>
                    </a:ext>
                  </a:extLst>
                </a:gridCol>
                <a:gridCol w="4562763">
                  <a:extLst>
                    <a:ext uri="{9D8B030D-6E8A-4147-A177-3AD203B41FA5}">
                      <a16:colId xmlns:a16="http://schemas.microsoft.com/office/drawing/2014/main" val="3879430896"/>
                    </a:ext>
                  </a:extLst>
                </a:gridCol>
              </a:tblGrid>
              <a:tr h="15325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Questions and discussions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http://aka.ms/apim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so</a:t>
                      </a:r>
                      <a:endParaRPr lang="en-US" sz="1800" b="1" dirty="0">
                        <a:solidFill>
                          <a:schemeClr val="accent3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742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>
                        <a:solidFill>
                          <a:schemeClr val="bg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128253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Service updates, among other things</a:t>
                      </a:r>
                      <a:endParaRPr lang="en-US" sz="2400" b="1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</a:t>
                      </a:r>
                      <a:r>
                        <a:rPr lang="en-US" sz="1800" dirty="0" err="1">
                          <a:solidFill>
                            <a:srgbClr val="0070C0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apim</a:t>
                      </a:r>
                      <a:r>
                        <a:rPr lang="en-US" sz="2000" b="1" dirty="0" err="1">
                          <a:solidFill>
                            <a:schemeClr val="accent3"/>
                          </a:solidFill>
                        </a:rPr>
                        <a:t>updates</a:t>
                      </a:r>
                      <a:endParaRPr lang="en-US" sz="2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166956"/>
                  </a:ext>
                </a:extLst>
              </a:tr>
              <a:tr h="132818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252919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GitHub repo with sample policies</a:t>
                      </a:r>
                      <a:endParaRPr lang="en-US" sz="2400" b="1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http://aka.ms/apim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policyexamples</a:t>
                      </a:r>
                      <a:endParaRPr lang="en-US" sz="18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036334"/>
                  </a:ext>
                </a:extLst>
              </a:tr>
              <a:tr h="12260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>
                        <a:solidFill>
                          <a:schemeClr val="tx1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918619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Tutorial, documentation, and references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api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docs</a:t>
                      </a:r>
                      <a:endParaRPr lang="en-US" sz="2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222186"/>
                  </a:ext>
                </a:extLst>
              </a:tr>
              <a:tr h="132818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516186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Feedback and feature requests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http://aka.ms/apim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wish</a:t>
                      </a:r>
                      <a:endParaRPr lang="en-US" sz="18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763148"/>
                  </a:ext>
                </a:extLst>
              </a:tr>
              <a:tr h="122601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576971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Roadmap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http://aka.ms/apim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roadmap</a:t>
                      </a:r>
                      <a:endParaRPr lang="en-US" sz="18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489572"/>
                  </a:ext>
                </a:extLst>
              </a:tr>
              <a:tr h="122601">
                <a:tc>
                  <a:txBody>
                    <a:bodyPr/>
                    <a:lstStyle/>
                    <a:p>
                      <a:endParaRPr lang="en-US" sz="6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373636"/>
                  </a:ext>
                </a:extLst>
              </a:tr>
              <a:tr h="153251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Customer stories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32472" fontAlgn="base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http://aka.ms/apim</a:t>
                      </a:r>
                      <a:r>
                        <a:rPr lang="en-US" sz="2000" b="1" dirty="0">
                          <a:solidFill>
                            <a:schemeClr val="accent3"/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customers</a:t>
                      </a:r>
                      <a:endParaRPr lang="en-US" sz="1800" b="1" dirty="0">
                        <a:solidFill>
                          <a:schemeClr val="accent3"/>
                        </a:solidFill>
                        <a:latin typeface="Segoe UI" charset="0"/>
                        <a:ea typeface="Segoe UI" charset="0"/>
                        <a:cs typeface="Segoe UI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238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92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>
                <a:solidFill>
                  <a:schemeClr val="accent1">
                    <a:lumMod val="5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North Shore .NET User Group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dirty="0"/>
              <a:t>Check out our web site</a:t>
            </a:r>
          </a:p>
          <a:p>
            <a:pPr marL="0" indent="0" algn="ctr">
              <a:buNone/>
            </a:pPr>
            <a:r>
              <a:rPr lang="en-NZ" sz="4400" dirty="0">
                <a:hlinkClick r:id="rId2"/>
              </a:rPr>
              <a:t>http://northshore.netusergroup.org.nz/</a:t>
            </a:r>
            <a:endParaRPr lang="en-NZ" sz="4400" dirty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dirty="0"/>
              <a:t>Follow us on Twitter</a:t>
            </a:r>
          </a:p>
          <a:p>
            <a:pPr marL="0" indent="0" algn="ctr">
              <a:buNone/>
            </a:pPr>
            <a:r>
              <a:rPr lang="en-NZ" sz="4800" dirty="0">
                <a:hlinkClick r:id="rId3"/>
              </a:rPr>
              <a:t>https://twitter.com/NSDNUG</a:t>
            </a:r>
            <a:r>
              <a:rPr lang="en-NZ" sz="4800" dirty="0"/>
              <a:t> </a:t>
            </a:r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69686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B835-4C75-4AF7-A353-FAFE906CC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About me</a:t>
            </a:r>
          </a:p>
        </p:txBody>
      </p:sp>
      <p:pic>
        <p:nvPicPr>
          <p:cNvPr id="7" name="Content Placeholder 6" descr="A picture containing person, man, shirt, holding&#10;&#10;Description generated with very high confidence">
            <a:extLst>
              <a:ext uri="{FF2B5EF4-FFF2-40B4-BE49-F238E27FC236}">
                <a16:creationId xmlns:a16="http://schemas.microsoft.com/office/drawing/2014/main" id="{80F39EC8-AEAA-46B2-85E1-AA4266E1198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1" r="22940" b="-1"/>
          <a:stretch/>
        </p:blipFill>
        <p:spPr>
          <a:xfrm>
            <a:off x="0" y="0"/>
            <a:ext cx="4635500" cy="6858000"/>
          </a:xfrm>
          <a:prstGeom prst="rect">
            <a:avLst/>
          </a:prstGeom>
          <a:effectLst/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445E20-B575-4AF5-A76B-9875C9AE3CE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133514" y="656497"/>
            <a:ext cx="6586537" cy="2369574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sz="2400" dirty="0">
                <a:solidFill>
                  <a:schemeClr val="bg1"/>
                </a:solidFill>
              </a:rPr>
              <a:t>Principal Integration Architect</a:t>
            </a:r>
          </a:p>
          <a:p>
            <a:pPr marL="0"/>
            <a:r>
              <a:rPr lang="en-US" sz="2400" dirty="0">
                <a:solidFill>
                  <a:schemeClr val="bg1"/>
                </a:solidFill>
              </a:rPr>
              <a:t>Microsoft Azure MVP</a:t>
            </a:r>
          </a:p>
          <a:p>
            <a:pPr marL="0"/>
            <a:r>
              <a:rPr lang="en-US" sz="2400" dirty="0">
                <a:solidFill>
                  <a:schemeClr val="bg1"/>
                </a:solidFill>
              </a:rPr>
              <a:t>MCSE Cloud Platform</a:t>
            </a:r>
          </a:p>
          <a:p>
            <a:pPr marL="0"/>
            <a:r>
              <a:rPr lang="en-US" sz="2400" dirty="0">
                <a:solidFill>
                  <a:schemeClr val="bg1"/>
                </a:solidFill>
              </a:rPr>
              <a:t>ACSUG co-organizer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B5AAB7-5600-4E67-A7FF-521988EEC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077" y="597340"/>
            <a:ext cx="1313261" cy="47582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ACFF21E-B10F-42AC-ACCE-54FBDD2E9190}"/>
              </a:ext>
            </a:extLst>
          </p:cNvPr>
          <p:cNvGrpSpPr/>
          <p:nvPr/>
        </p:nvGrpSpPr>
        <p:grpSpPr>
          <a:xfrm>
            <a:off x="5133514" y="4901828"/>
            <a:ext cx="2182980" cy="501685"/>
            <a:chOff x="5133514" y="4558928"/>
            <a:chExt cx="2182980" cy="50168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9D4D88C-33FF-436A-85C2-71677F8699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93" t="15939" r="34051" b="16528"/>
            <a:stretch/>
          </p:blipFill>
          <p:spPr>
            <a:xfrm>
              <a:off x="5133514" y="4558928"/>
              <a:ext cx="499572" cy="501685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061F57E-BA85-4FD8-8E01-88951EB13E07}"/>
                </a:ext>
              </a:extLst>
            </p:cNvPr>
            <p:cNvSpPr/>
            <p:nvPr/>
          </p:nvSpPr>
          <p:spPr>
            <a:xfrm>
              <a:off x="5760427" y="4578938"/>
              <a:ext cx="15560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wsilveiranz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8D69BE-7E82-4C67-BB16-55D731279280}"/>
              </a:ext>
            </a:extLst>
          </p:cNvPr>
          <p:cNvGrpSpPr/>
          <p:nvPr/>
        </p:nvGrpSpPr>
        <p:grpSpPr>
          <a:xfrm>
            <a:off x="5145492" y="5554109"/>
            <a:ext cx="4312935" cy="475617"/>
            <a:chOff x="5145492" y="5171108"/>
            <a:chExt cx="4312935" cy="47561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4F3A5C6-25FD-4889-ADC5-1E4DFCC4F148}"/>
                </a:ext>
              </a:extLst>
            </p:cNvPr>
            <p:cNvGrpSpPr/>
            <p:nvPr/>
          </p:nvGrpSpPr>
          <p:grpSpPr>
            <a:xfrm>
              <a:off x="5145492" y="5171108"/>
              <a:ext cx="475617" cy="475617"/>
              <a:chOff x="6370952" y="5650855"/>
              <a:chExt cx="427704" cy="427704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AD77181-47B5-40EA-9CFD-BDE8BCA21315}"/>
                  </a:ext>
                </a:extLst>
              </p:cNvPr>
              <p:cNvSpPr/>
              <p:nvPr/>
            </p:nvSpPr>
            <p:spPr>
              <a:xfrm>
                <a:off x="6370952" y="5650855"/>
                <a:ext cx="427704" cy="42770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" name="Picture 8" descr="A close up of a logo&#10;&#10;Description generated with very high confidence">
                <a:extLst>
                  <a:ext uri="{FF2B5EF4-FFF2-40B4-BE49-F238E27FC236}">
                    <a16:creationId xmlns:a16="http://schemas.microsoft.com/office/drawing/2014/main" id="{D371788A-C883-4002-8B64-15DD19CB6E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0953" y="5650856"/>
                <a:ext cx="427703" cy="427703"/>
              </a:xfrm>
              <a:prstGeom prst="rect">
                <a:avLst/>
              </a:prstGeom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0E8223-E8E2-4A7B-A2AE-DA152230C65C}"/>
                </a:ext>
              </a:extLst>
            </p:cNvPr>
            <p:cNvSpPr/>
            <p:nvPr/>
          </p:nvSpPr>
          <p:spPr>
            <a:xfrm>
              <a:off x="5760427" y="5178084"/>
              <a:ext cx="36980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wagner.silveira@theta.co.nz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C689B9-29AA-4E45-B371-F489B28BE164}"/>
              </a:ext>
            </a:extLst>
          </p:cNvPr>
          <p:cNvGrpSpPr/>
          <p:nvPr/>
        </p:nvGrpSpPr>
        <p:grpSpPr>
          <a:xfrm>
            <a:off x="5145492" y="6180322"/>
            <a:ext cx="3629863" cy="475616"/>
            <a:chOff x="5145492" y="5837422"/>
            <a:chExt cx="3629863" cy="475616"/>
          </a:xfrm>
        </p:grpSpPr>
        <p:pic>
          <p:nvPicPr>
            <p:cNvPr id="14" name="Picture 13" descr="A picture containing clock, object&#10;&#10;Description generated with very high confidence">
              <a:extLst>
                <a:ext uri="{FF2B5EF4-FFF2-40B4-BE49-F238E27FC236}">
                  <a16:creationId xmlns:a16="http://schemas.microsoft.com/office/drawing/2014/main" id="{1527FCFB-76BC-4FD5-BFFA-F891EBC74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492" y="5837422"/>
              <a:ext cx="475616" cy="475616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75AD6F-5418-458E-954A-40472A689D02}"/>
                </a:ext>
              </a:extLst>
            </p:cNvPr>
            <p:cNvSpPr/>
            <p:nvPr/>
          </p:nvSpPr>
          <p:spPr>
            <a:xfrm>
              <a:off x="5760427" y="5844398"/>
              <a:ext cx="30149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https://notetoself.tech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53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241" y="1189178"/>
            <a:ext cx="11653521" cy="3483490"/>
          </a:xfrm>
        </p:spPr>
        <p:txBody>
          <a:bodyPr>
            <a:normAutofit/>
          </a:bodyPr>
          <a:lstStyle/>
          <a:p>
            <a:r>
              <a:rPr lang="pt-BR" sz="4000" dirty="0"/>
              <a:t>Setting the scene – the rise of APIs</a:t>
            </a:r>
            <a:endParaRPr lang="pt-BR" sz="4000" dirty="0">
              <a:sym typeface="Webdings" panose="05030102010509060703" pitchFamily="18" charset="2"/>
            </a:endParaRPr>
          </a:p>
          <a:p>
            <a:r>
              <a:rPr lang="pt-BR" sz="4000" dirty="0">
                <a:sym typeface="Webdings" panose="05030102010509060703" pitchFamily="18" charset="2"/>
              </a:rPr>
              <a:t>API Management in a Nutshell</a:t>
            </a:r>
          </a:p>
          <a:p>
            <a:r>
              <a:rPr lang="pt-BR" sz="4000" dirty="0">
                <a:sym typeface="Webdings" panose="05030102010509060703" pitchFamily="18" charset="2"/>
              </a:rPr>
              <a:t>Introducing the Consumption Model</a:t>
            </a:r>
          </a:p>
          <a:p>
            <a:r>
              <a:rPr lang="pt-BR" sz="4000" dirty="0">
                <a:sym typeface="Webdings" panose="05030102010509060703" pitchFamily="18" charset="2"/>
              </a:rPr>
              <a:t>What’s next?</a:t>
            </a:r>
          </a:p>
          <a:p>
            <a:endParaRPr lang="pt-BR" sz="4000" dirty="0">
              <a:sym typeface="Webdings" panose="05030102010509060703" pitchFamily="18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4" t="4911" r="26524" b="10295"/>
          <a:stretch/>
        </p:blipFill>
        <p:spPr>
          <a:xfrm>
            <a:off x="7299240" y="3465772"/>
            <a:ext cx="4892760" cy="339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4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B0151-8ECC-4B0C-AD24-6CE3CC654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The Rise of APIs</a:t>
            </a:r>
          </a:p>
        </p:txBody>
      </p:sp>
    </p:spTree>
    <p:extLst>
      <p:ext uri="{BB962C8B-B14F-4D97-AF65-F5344CB8AC3E}">
        <p14:creationId xmlns:p14="http://schemas.microsoft.com/office/powerpoint/2010/main" val="201505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 bwMode="auto">
          <a:xfrm>
            <a:off x="4926631" y="3383337"/>
            <a:ext cx="1450427" cy="14504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118" y="545284"/>
            <a:ext cx="11253961" cy="68583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What’s in common?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278700" y="2506741"/>
            <a:ext cx="1450427" cy="1450427"/>
            <a:chOff x="1481959" y="1849821"/>
            <a:chExt cx="1450427" cy="1450427"/>
          </a:xfrm>
        </p:grpSpPr>
        <p:sp>
          <p:nvSpPr>
            <p:cNvPr id="4" name="Oval 3"/>
            <p:cNvSpPr/>
            <p:nvPr/>
          </p:nvSpPr>
          <p:spPr bwMode="auto">
            <a:xfrm>
              <a:off x="1481959" y="1849821"/>
              <a:ext cx="1450427" cy="1450427"/>
            </a:xfrm>
            <a:prstGeom prst="ellipse">
              <a:avLst/>
            </a:prstGeom>
            <a:solidFill>
              <a:srgbClr val="DB323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17134" y="2316501"/>
              <a:ext cx="980076" cy="5170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Mobile</a:t>
              </a:r>
              <a:endPara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67944" y="4305271"/>
            <a:ext cx="1450427" cy="1450427"/>
            <a:chOff x="1481959" y="1849821"/>
            <a:chExt cx="1450427" cy="1450427"/>
          </a:xfrm>
        </p:grpSpPr>
        <p:sp>
          <p:nvSpPr>
            <p:cNvPr id="12" name="Oval 11"/>
            <p:cNvSpPr/>
            <p:nvPr/>
          </p:nvSpPr>
          <p:spPr bwMode="auto">
            <a:xfrm>
              <a:off x="1481959" y="1849821"/>
              <a:ext cx="1450427" cy="1450427"/>
            </a:xfrm>
            <a:prstGeom prst="ellipse">
              <a:avLst/>
            </a:prstGeom>
            <a:solidFill>
              <a:srgbClr val="4885ED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27178" y="2167230"/>
              <a:ext cx="1359988" cy="815608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Cloud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Computing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926632" y="1624902"/>
            <a:ext cx="1450427" cy="1450427"/>
            <a:chOff x="1481957" y="1825670"/>
            <a:chExt cx="1450427" cy="1450427"/>
          </a:xfrm>
        </p:grpSpPr>
        <p:sp>
          <p:nvSpPr>
            <p:cNvPr id="15" name="Oval 14"/>
            <p:cNvSpPr/>
            <p:nvPr/>
          </p:nvSpPr>
          <p:spPr bwMode="auto">
            <a:xfrm>
              <a:off x="1481957" y="1825670"/>
              <a:ext cx="1450427" cy="1450427"/>
            </a:xfrm>
            <a:prstGeom prst="ellipse">
              <a:avLst/>
            </a:prstGeom>
            <a:solidFill>
              <a:srgbClr val="F4C20D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79463" y="1993809"/>
              <a:ext cx="1055417" cy="1114151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Internet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of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Things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494878" y="2506739"/>
            <a:ext cx="1450427" cy="1450427"/>
            <a:chOff x="1481957" y="1825669"/>
            <a:chExt cx="1450427" cy="1450427"/>
          </a:xfrm>
        </p:grpSpPr>
        <p:sp>
          <p:nvSpPr>
            <p:cNvPr id="18" name="Oval 17"/>
            <p:cNvSpPr/>
            <p:nvPr/>
          </p:nvSpPr>
          <p:spPr bwMode="auto">
            <a:xfrm>
              <a:off x="1481957" y="1825669"/>
              <a:ext cx="1450427" cy="1450427"/>
            </a:xfrm>
            <a:prstGeom prst="ellipse">
              <a:avLst/>
            </a:prstGeom>
            <a:solidFill>
              <a:srgbClr val="3CBA5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41886" y="2143079"/>
              <a:ext cx="1130567" cy="815608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Machine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Learning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94878" y="4305270"/>
            <a:ext cx="1450427" cy="1450427"/>
            <a:chOff x="1481957" y="1825670"/>
            <a:chExt cx="1450427" cy="1450427"/>
          </a:xfrm>
        </p:grpSpPr>
        <p:sp>
          <p:nvSpPr>
            <p:cNvPr id="21" name="Oval 20"/>
            <p:cNvSpPr/>
            <p:nvPr/>
          </p:nvSpPr>
          <p:spPr bwMode="auto">
            <a:xfrm>
              <a:off x="1481957" y="1825670"/>
              <a:ext cx="1450427" cy="1450427"/>
            </a:xfrm>
            <a:prstGeom prst="ellipse">
              <a:avLst/>
            </a:prstGeom>
            <a:solidFill>
              <a:srgbClr val="65656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38330" y="1993809"/>
              <a:ext cx="1137684" cy="1114151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Software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as 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Service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881412" y="5217401"/>
            <a:ext cx="1450427" cy="1450427"/>
            <a:chOff x="1481957" y="1825670"/>
            <a:chExt cx="1450427" cy="1450427"/>
          </a:xfrm>
        </p:grpSpPr>
        <p:sp>
          <p:nvSpPr>
            <p:cNvPr id="24" name="Oval 23"/>
            <p:cNvSpPr/>
            <p:nvPr/>
          </p:nvSpPr>
          <p:spPr bwMode="auto">
            <a:xfrm>
              <a:off x="1481957" y="1825670"/>
              <a:ext cx="1450427" cy="1450427"/>
            </a:xfrm>
            <a:prstGeom prst="ellipse">
              <a:avLst/>
            </a:prstGeom>
            <a:solidFill>
              <a:srgbClr val="00968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57280" y="2292350"/>
              <a:ext cx="1299779" cy="5170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Blockchain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089670" y="3739218"/>
            <a:ext cx="1124347" cy="7386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APIs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61279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8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6" presetClass="emph" presetSubtype="0" accel="50000" fill="hold" grpId="0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30" dur="2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8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6" presetClass="emph" presetSubtype="0" accel="5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8B4612-FB30-204C-A107-88E80DF5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Rise of APIs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421675-F067-0F4C-BA66-07B6129BA0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5444888"/>
          </a:xfrm>
        </p:spPr>
        <p:txBody>
          <a:bodyPr/>
          <a:lstStyle/>
          <a:p>
            <a:r>
              <a:rPr lang="en-US" sz="2000" dirty="0"/>
              <a:t>Technology landscape is more distributed than ever</a:t>
            </a:r>
          </a:p>
          <a:p>
            <a:pPr lvl="1"/>
            <a:r>
              <a:rPr lang="en-US" sz="1600" dirty="0"/>
              <a:t>On-prem, cloud, SaaS, edge, mobile</a:t>
            </a:r>
          </a:p>
          <a:p>
            <a:endParaRPr lang="en-US" sz="600" dirty="0"/>
          </a:p>
          <a:p>
            <a:r>
              <a:rPr lang="en-US" sz="2000" dirty="0"/>
              <a:t>APIs started on the periphery and moved to the core of enterprise IT</a:t>
            </a:r>
          </a:p>
          <a:p>
            <a:pPr lvl="1"/>
            <a:r>
              <a:rPr lang="en-US" sz="1600" dirty="0"/>
              <a:t>As technology for building APIs got better and expertise became available more broadly</a:t>
            </a:r>
          </a:p>
          <a:p>
            <a:endParaRPr lang="en-US" sz="600" dirty="0"/>
          </a:p>
          <a:p>
            <a:r>
              <a:rPr lang="en-US" sz="2000" dirty="0"/>
              <a:t>Now the default way of exposing services and data</a:t>
            </a:r>
          </a:p>
          <a:p>
            <a:pPr lvl="1"/>
            <a:r>
              <a:rPr lang="en-US" sz="1600" dirty="0"/>
              <a:t>HTTP, JSON, </a:t>
            </a:r>
            <a:r>
              <a:rPr lang="en-US" sz="1600" dirty="0" err="1"/>
              <a:t>OpenAPI</a:t>
            </a:r>
            <a:r>
              <a:rPr lang="en-US" sz="1600" dirty="0"/>
              <a:t>, OAuth</a:t>
            </a:r>
          </a:p>
          <a:p>
            <a:endParaRPr lang="en-US" sz="600" dirty="0"/>
          </a:p>
          <a:p>
            <a:r>
              <a:rPr lang="en-US" sz="2000" dirty="0"/>
              <a:t>Key business driver – API economy</a:t>
            </a:r>
          </a:p>
          <a:p>
            <a:pPr lvl="1"/>
            <a:r>
              <a:rPr lang="en-US" sz="1600" dirty="0"/>
              <a:t>Customer loyalty, satisfaction, growth ecosystems, agility</a:t>
            </a:r>
          </a:p>
          <a:p>
            <a:endParaRPr lang="en-US" sz="600" dirty="0"/>
          </a:p>
          <a:p>
            <a:r>
              <a:rPr lang="en-US" sz="2000" dirty="0"/>
              <a:t>Well-suited for ad-hoc integration</a:t>
            </a:r>
          </a:p>
          <a:p>
            <a:pPr lvl="1"/>
            <a:r>
              <a:rPr lang="en-US" sz="1600" dirty="0"/>
              <a:t>Due to standards, common patterns, and tools</a:t>
            </a:r>
          </a:p>
          <a:p>
            <a:endParaRPr lang="en-US" sz="600" dirty="0"/>
          </a:p>
          <a:p>
            <a:r>
              <a:rPr lang="en-US" sz="2000" dirty="0"/>
              <a:t>API-aware workflow/orchestration products accelerate time to value</a:t>
            </a:r>
          </a:p>
          <a:p>
            <a:pPr lvl="1"/>
            <a:r>
              <a:rPr lang="en-US" sz="1600" dirty="0"/>
              <a:t>Rapid, no/low-code solution development</a:t>
            </a:r>
          </a:p>
          <a:p>
            <a:endParaRPr lang="en-US" sz="600" dirty="0"/>
          </a:p>
          <a:p>
            <a:r>
              <a:rPr lang="en-US" sz="2000" dirty="0"/>
              <a:t>Subject to network effects</a:t>
            </a:r>
          </a:p>
          <a:p>
            <a:pPr lvl="1"/>
            <a:r>
              <a:rPr lang="en-US" sz="1600" dirty="0"/>
              <a:t>Every additional API increases the value of the rest</a:t>
            </a:r>
          </a:p>
        </p:txBody>
      </p:sp>
    </p:spTree>
    <p:extLst>
      <p:ext uri="{BB962C8B-B14F-4D97-AF65-F5344CB8AC3E}">
        <p14:creationId xmlns:p14="http://schemas.microsoft.com/office/powerpoint/2010/main" val="28811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" y="2042160"/>
            <a:ext cx="11521440" cy="409035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“APIs make digital society and digital business work; they are the basis of every digital strategy.” 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gradFill>
                <a:gsLst>
                  <a:gs pos="2917">
                    <a:srgbClr val="353535"/>
                  </a:gs>
                  <a:gs pos="3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gradFill>
                <a:gsLst>
                  <a:gs pos="2917">
                    <a:srgbClr val="353535"/>
                  </a:gs>
                  <a:gs pos="3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err="1">
              <a:ln>
                <a:noFill/>
              </a:ln>
              <a:gradFill>
                <a:gsLst>
                  <a:gs pos="2917">
                    <a:srgbClr val="353535"/>
                  </a:gs>
                  <a:gs pos="3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From the Gartner research note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  <a:hlinkClick r:id="rId3"/>
              </a:rPr>
              <a:t>“Top 10 Things CIOs Need to Know About APIs and the API Economy”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E6E6E6">
                  <a:lumMod val="75000"/>
                </a:srgbClr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By Paolo </a:t>
            </a:r>
            <a:r>
              <a:rPr kumimoji="0" lang="en-US" sz="2000" b="0" i="1" u="none" strike="noStrike" kern="1200" cap="none" spc="0" normalizeH="0" baseline="0" noProof="0" err="1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Malinverno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, Kristin R. Moyer, Mark O'Neill, Mike Gilpin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E6E6E6">
                    <a:lumMod val="7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Published 25 January 2017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1" u="none" strike="noStrike" kern="1200" cap="none" spc="0" normalizeH="0" baseline="0" noProof="0" err="1">
              <a:ln>
                <a:noFill/>
              </a:ln>
              <a:gradFill>
                <a:gsLst>
                  <a:gs pos="2917">
                    <a:srgbClr val="353535"/>
                  </a:gs>
                  <a:gs pos="3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25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FFB9D24-1502-42DA-AAE2-DCF5D7178C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NZ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API Management in a nutshell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4BF4B1F-F703-4470-B8F0-22407BBD1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11949387"/>
      </p:ext>
    </p:extLst>
  </p:cSld>
  <p:clrMapOvr>
    <a:masterClrMapping/>
  </p:clrMapOvr>
</p:sld>
</file>

<file path=ppt/theme/theme1.xml><?xml version="1.0" encoding="utf-8"?>
<a:theme xmlns:a="http://schemas.openxmlformats.org/drawingml/2006/main" name="5-50109_Microsoft_Light_Template">
  <a:themeElements>
    <a:clrScheme name="Microsoft_2017_Light">
      <a:dk1>
        <a:srgbClr val="353535"/>
      </a:dk1>
      <a:lt1>
        <a:srgbClr val="FFFFFF"/>
      </a:lt1>
      <a:dk2>
        <a:srgbClr val="D83B01"/>
      </a:dk2>
      <a:lt2>
        <a:srgbClr val="E6E6E6"/>
      </a:lt2>
      <a:accent1>
        <a:srgbClr val="D83B01"/>
      </a:accent1>
      <a:accent2>
        <a:srgbClr val="FF8C00"/>
      </a:accent2>
      <a:accent3>
        <a:srgbClr val="FFB900"/>
      </a:accent3>
      <a:accent4>
        <a:srgbClr val="0078D7"/>
      </a:accent4>
      <a:accent5>
        <a:srgbClr val="737373"/>
      </a:accent5>
      <a:accent6>
        <a:srgbClr val="D2D2D2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7_16x9_Template.potx" id="{2A99AE01-A11F-4F2C-9BCC-4E42F4CE769C}" vid="{42DFBAD3-C25F-4FC8-963A-1F73730D7E5C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 TEMPLATE">
  <a:themeElements>
    <a:clrScheme name="ST_Illustration_White_Blue">
      <a:dk1>
        <a:srgbClr val="1A1A1A"/>
      </a:dk1>
      <a:lt1>
        <a:srgbClr val="FFFFFF"/>
      </a:lt1>
      <a:dk2>
        <a:srgbClr val="0D0D0D"/>
      </a:dk2>
      <a:lt2>
        <a:srgbClr val="D2D2D2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4-3_Illustration_2018_Cloud_011.potx" id="{D63B1F66-717E-4E20-8CFF-59CF45D8D530}" vid="{88DE614F-CA35-455B-A375-9C485130B5AE}"/>
    </a:ext>
  </a:extLst>
</a:theme>
</file>

<file path=ppt/theme/theme3.xml><?xml version="1.0" encoding="utf-8"?>
<a:theme xmlns:a="http://schemas.openxmlformats.org/drawingml/2006/main" name="5-50113_Microsoft_Ready_Light_Template">
  <a:themeElements>
    <a:clrScheme name="Microsoft Ready Light">
      <a:dk1>
        <a:srgbClr val="353535"/>
      </a:dk1>
      <a:lt1>
        <a:srgbClr val="FFFFFF"/>
      </a:lt1>
      <a:dk2>
        <a:srgbClr val="002050"/>
      </a:dk2>
      <a:lt2>
        <a:srgbClr val="E6E6E6"/>
      </a:lt2>
      <a:accent1>
        <a:srgbClr val="002050"/>
      </a:accent1>
      <a:accent2>
        <a:srgbClr val="00188F"/>
      </a:accent2>
      <a:accent3>
        <a:srgbClr val="0078D7"/>
      </a:accent3>
      <a:accent4>
        <a:srgbClr val="00BCF2"/>
      </a:accent4>
      <a:accent5>
        <a:srgbClr val="00B294"/>
      </a:accent5>
      <a:accent6>
        <a:srgbClr val="BAD80A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Ready_Template_16x9.potx" id="{73CD10E5-6BB9-40C7-89C8-F0CB96ABC0CF}" vid="{54E896AB-26A2-40C9-9B4F-5BD4E8E2E72B}"/>
    </a:ext>
  </a:extLst>
</a:theme>
</file>

<file path=ppt/theme/theme4.xml><?xml version="1.0" encoding="utf-8"?>
<a:theme xmlns:a="http://schemas.openxmlformats.org/drawingml/2006/main" name="1_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K2113_Rosanova_Vinogradsky_Fancey_NEW TEMPLATE" id="{32093FF9-A378-4C82-9DA5-7304D25CCD96}" vid="{DACA60E9-2470-47AB-A292-E4075B4FBDDA}"/>
    </a:ext>
  </a:extLst>
</a:theme>
</file>

<file path=ppt/theme/theme5.xml><?xml version="1.0" encoding="utf-8"?>
<a:theme xmlns:a="http://schemas.openxmlformats.org/drawingml/2006/main" name="1_WHITE TEMPLATE">
  <a:themeElements>
    <a:clrScheme name="ST_Illustration_White_Blue">
      <a:dk1>
        <a:srgbClr val="1A1A1A"/>
      </a:dk1>
      <a:lt1>
        <a:srgbClr val="FFFFFF"/>
      </a:lt1>
      <a:dk2>
        <a:srgbClr val="0D0D0D"/>
      </a:dk2>
      <a:lt2>
        <a:srgbClr val="D2D2D2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Illustration_2018_Cloud_005.potx" id="{1DDE26AD-FCDB-497F-934C-DE1647EF5047}" vid="{CBF047EE-8A2D-4DFD-80E1-D9926FB95026}"/>
    </a:ext>
  </a:extLst>
</a:theme>
</file>

<file path=ppt/theme/theme6.xml><?xml version="1.0" encoding="utf-8"?>
<a:theme xmlns:a="http://schemas.openxmlformats.org/drawingml/2006/main" name="SOFT BLACK TEMPLATE">
  <a:themeElements>
    <a:clrScheme name="ST_Illusttration_Soft_Black">
      <a:dk1>
        <a:srgbClr val="1A1A1A"/>
      </a:dk1>
      <a:lt1>
        <a:srgbClr val="FFFFFF"/>
      </a:lt1>
      <a:dk2>
        <a:srgbClr val="0D0D0D"/>
      </a:dk2>
      <a:lt2>
        <a:srgbClr val="D2D2D2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Illustration_2018_Cloud_005.potx" id="{1DDE26AD-FCDB-497F-934C-DE1647EF5047}" vid="{6427F90C-007F-4772-BD5F-2C32B7E9CE11}"/>
    </a:ext>
  </a:extLst>
</a:theme>
</file>

<file path=ppt/theme/theme7.xml><?xml version="1.0" encoding="utf-8"?>
<a:theme xmlns:a="http://schemas.openxmlformats.org/drawingml/2006/main" name="Office Theme">
  <a:themeElements>
    <a:clrScheme name="ThetaPresColours">
      <a:dk1>
        <a:sysClr val="windowText" lastClr="000000"/>
      </a:dk1>
      <a:lt1>
        <a:sysClr val="window" lastClr="FFFFFF"/>
      </a:lt1>
      <a:dk2>
        <a:srgbClr val="F43443"/>
      </a:dk2>
      <a:lt2>
        <a:srgbClr val="FFFFFE"/>
      </a:lt2>
      <a:accent1>
        <a:srgbClr val="7CD7F7"/>
      </a:accent1>
      <a:accent2>
        <a:srgbClr val="C5E3A1"/>
      </a:accent2>
      <a:accent3>
        <a:srgbClr val="F8AC98"/>
      </a:accent3>
      <a:accent4>
        <a:srgbClr val="EC8FAE"/>
      </a:accent4>
      <a:accent5>
        <a:srgbClr val="C0C0C0"/>
      </a:accent5>
      <a:accent6>
        <a:srgbClr val="808080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67BEF49B-57AA-4047-8F6F-EFFAA430D735}" vid="{FBD9C51C-33EE-364D-9ADF-FF06AC2A890F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stSharedByUser xmlns="876de33e-aaa5-4507-9b92-b84e676ded0d">vlvinogr@corp.microsoft.com</LastSharedByUser>
    <SharedWithUsers xmlns="876de33e-aaa5-4507-9b92-b84e676ded0d">
      <UserInfo>
        <DisplayName>Stefan Schackow</DisplayName>
        <AccountId>158</AccountId>
        <AccountType/>
      </UserInfo>
    </SharedWithUsers>
    <LastSharedByTime xmlns="876de33e-aaa5-4507-9b92-b84e676ded0d">2018-06-06T18:48:03+00:00</LastSharedByTim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A95AC407529A4B8367EBCC1BDB6E99" ma:contentTypeVersion="10" ma:contentTypeDescription="Create a new document." ma:contentTypeScope="" ma:versionID="acf13ab5de2e2f4a2a349df49c9ce78a">
  <xsd:schema xmlns:xsd="http://www.w3.org/2001/XMLSchema" xmlns:xs="http://www.w3.org/2001/XMLSchema" xmlns:p="http://schemas.microsoft.com/office/2006/metadata/properties" xmlns:ns2="1c88734f-45cf-4ee3-8ac1-e8e10e08d449" xmlns:ns3="876de33e-aaa5-4507-9b92-b84e676ded0d" targetNamespace="http://schemas.microsoft.com/office/2006/metadata/properties" ma:root="true" ma:fieldsID="e508c641b4a3d3e2e1bc8dd841e24763" ns2:_="" ns3:_="">
    <xsd:import namespace="1c88734f-45cf-4ee3-8ac1-e8e10e08d449"/>
    <xsd:import namespace="876de33e-aaa5-4507-9b92-b84e676ded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88734f-45cf-4ee3-8ac1-e8e10e08d4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7" nillable="true" ma:displayName="MediaServiceOCR" ma:description="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6de33e-aaa5-4507-9b92-b84e676ded0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4" nillable="true" ma:displayName="Last Shared By User" ma:description="" ma:hidden="true" ma:internalName="LastSharedByUser" ma:readOnly="true">
      <xsd:simpleType>
        <xsd:restriction base="dms:Note"/>
      </xsd:simpleType>
    </xsd:element>
    <xsd:element name="LastSharedByTime" ma:index="15" nillable="true" ma:displayName="Last Shared By Time" ma:description="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D57D7E-DA6B-41AE-BB0F-C8AFA746E6FD}">
  <ds:schemaRefs>
    <ds:schemaRef ds:uri="http://schemas.microsoft.com/office/2006/metadata/properties"/>
    <ds:schemaRef ds:uri="http://schemas.microsoft.com/office/infopath/2007/PartnerControls"/>
    <ds:schemaRef ds:uri="876de33e-aaa5-4507-9b92-b84e676ded0d"/>
  </ds:schemaRefs>
</ds:datastoreItem>
</file>

<file path=customXml/itemProps2.xml><?xml version="1.0" encoding="utf-8"?>
<ds:datastoreItem xmlns:ds="http://schemas.openxmlformats.org/officeDocument/2006/customXml" ds:itemID="{BA783009-7E81-4625-9FB1-25405EB9F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88734f-45cf-4ee3-8ac1-e8e10e08d449"/>
    <ds:schemaRef ds:uri="876de33e-aaa5-4507-9b92-b84e676ded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67A581F-E3EE-4AC0-8001-B1D421449B8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13243</TotalTime>
  <Words>1080</Words>
  <Application>Microsoft Office PowerPoint</Application>
  <PresentationFormat>Widescreen</PresentationFormat>
  <Paragraphs>302</Paragraphs>
  <Slides>29</Slides>
  <Notes>7</Notes>
  <HiddenSlides>1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5-50109_Microsoft_Light_Template</vt:lpstr>
      <vt:lpstr>WHITE TEMPLATE</vt:lpstr>
      <vt:lpstr>5-50113_Microsoft_Ready_Light_Template</vt:lpstr>
      <vt:lpstr>1_5-50195_Microsoft_Build_Template</vt:lpstr>
      <vt:lpstr>1_WHITE TEMPLATE</vt:lpstr>
      <vt:lpstr>SOFT BLACK TEMPLATE</vt:lpstr>
      <vt:lpstr>Office Theme</vt:lpstr>
      <vt:lpstr>1_Office Theme</vt:lpstr>
      <vt:lpstr>2_Office Theme</vt:lpstr>
      <vt:lpstr>North Shore .NET User Group</vt:lpstr>
      <vt:lpstr>An Introduction to API Management</vt:lpstr>
      <vt:lpstr>About me</vt:lpstr>
      <vt:lpstr>Agenda</vt:lpstr>
      <vt:lpstr>The Rise of APIs</vt:lpstr>
      <vt:lpstr>What’s in common?</vt:lpstr>
      <vt:lpstr>The Rise of APIs</vt:lpstr>
      <vt:lpstr>PowerPoint Presentation</vt:lpstr>
      <vt:lpstr>API Management in a nutshell</vt:lpstr>
      <vt:lpstr>API Management Components</vt:lpstr>
      <vt:lpstr>Façade and front door</vt:lpstr>
      <vt:lpstr>Façade and front door</vt:lpstr>
      <vt:lpstr>Policies</vt:lpstr>
      <vt:lpstr>PowerPoint Presentation</vt:lpstr>
      <vt:lpstr>Policy scopes</vt:lpstr>
      <vt:lpstr>Demo</vt:lpstr>
      <vt:lpstr>API Management Tiers</vt:lpstr>
      <vt:lpstr>Consumption-tier API Management</vt:lpstr>
      <vt:lpstr>Consumption x Dedicate Comparison</vt:lpstr>
      <vt:lpstr>Dedicated Features Removed</vt:lpstr>
      <vt:lpstr>New features</vt:lpstr>
      <vt:lpstr>BYOC</vt:lpstr>
      <vt:lpstr>Subscriptions</vt:lpstr>
      <vt:lpstr>Demo</vt:lpstr>
      <vt:lpstr>Take aways</vt:lpstr>
      <vt:lpstr>We just scratched the surface</vt:lpstr>
      <vt:lpstr>Roadmap</vt:lpstr>
      <vt:lpstr>API Management Resources</vt:lpstr>
      <vt:lpstr>North Shore .NET User Group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Wagner Silveira</cp:lastModifiedBy>
  <cp:revision>21</cp:revision>
  <dcterms:modified xsi:type="dcterms:W3CDTF">2019-03-03T18:09:09Z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mijiang@microsoft.com</vt:lpwstr>
  </property>
  <property fmtid="{D5CDD505-2E9C-101B-9397-08002B2CF9AE}" pid="5" name="MSIP_Label_f42aa342-8706-4288-bd11-ebb85995028c_SetDate">
    <vt:lpwstr>2018-05-30T23:34:19.5329319Z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  <property fmtid="{D5CDD505-2E9C-101B-9397-08002B2CF9AE}" pid="10" name="ContentTypeId">
    <vt:lpwstr>0x010100A8A95AC407529A4B8367EBCC1BDB6E99</vt:lpwstr>
  </property>
</Properties>
</file>