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1"/>
  </p:sldMasterIdLst>
  <p:notesMasterIdLst>
    <p:notesMasterId r:id="rId13"/>
  </p:notesMasterIdLst>
  <p:handoutMasterIdLst>
    <p:handoutMasterId r:id="rId14"/>
  </p:handoutMasterIdLst>
  <p:sldIdLst>
    <p:sldId id="1183" r:id="rId2"/>
    <p:sldId id="1172" r:id="rId3"/>
    <p:sldId id="1168" r:id="rId4"/>
    <p:sldId id="1170" r:id="rId5"/>
    <p:sldId id="1173" r:id="rId6"/>
    <p:sldId id="1179" r:id="rId7"/>
    <p:sldId id="1063" r:id="rId8"/>
    <p:sldId id="1175" r:id="rId9"/>
    <p:sldId id="1182" r:id="rId10"/>
    <p:sldId id="1181" r:id="rId11"/>
    <p:sldId id="1184" r:id="rId1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CBD2"/>
    <a:srgbClr val="F15C22"/>
    <a:srgbClr val="EAE6DF"/>
    <a:srgbClr val="3C557D"/>
    <a:srgbClr val="002050"/>
    <a:srgbClr val="7FBA00"/>
    <a:srgbClr val="0072C6"/>
    <a:srgbClr val="F25022"/>
    <a:srgbClr val="FFFFFF"/>
    <a:srgbClr val="007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3" autoAdjust="0"/>
    <p:restoredTop sz="75719" autoAdjust="0"/>
  </p:normalViewPr>
  <p:slideViewPr>
    <p:cSldViewPr snapToGrid="0">
      <p:cViewPr varScale="1">
        <p:scale>
          <a:sx n="52" d="100"/>
          <a:sy n="52" d="100"/>
        </p:scale>
        <p:origin x="1120" y="72"/>
      </p:cViewPr>
      <p:guideLst>
        <p:guide orient="horz" pos="2203"/>
        <p:guide pos="3917"/>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p:scale>
          <a:sx n="100" d="100"/>
          <a:sy n="100" d="100"/>
        </p:scale>
        <p:origin x="2400" y="-8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5/28/2015 5:39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5/28/2015 5:39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5/28/2015 5:39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972079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http://phonegap.com/2012/03/19/</a:t>
            </a:r>
            <a:r>
              <a:rPr lang="en-US" dirty="0" err="1" smtClean="0"/>
              <a:t>phonegap</a:t>
            </a:r>
            <a:r>
              <a:rPr lang="en-US" dirty="0" smtClean="0"/>
              <a:t>-</a:t>
            </a:r>
            <a:r>
              <a:rPr lang="en-US" dirty="0" err="1" smtClean="0"/>
              <a:t>cordova</a:t>
            </a:r>
            <a:r>
              <a:rPr lang="en-US" dirty="0" smtClean="0"/>
              <a:t>-and-what’s-in-a-name/</a:t>
            </a:r>
          </a:p>
          <a:p>
            <a:endParaRPr lang="en-AU" dirty="0" smtClean="0"/>
          </a:p>
          <a:p>
            <a:r>
              <a:rPr lang="en-AU" dirty="0" smtClean="0"/>
              <a:t>Chrome/</a:t>
            </a:r>
            <a:r>
              <a:rPr lang="en-AU" dirty="0" err="1" smtClean="0"/>
              <a:t>Webkit</a:t>
            </a:r>
            <a:r>
              <a:rPr lang="en-AU" dirty="0" smtClean="0"/>
              <a:t> analogy</a:t>
            </a:r>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5/28/2015 5:39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296033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5/28/2015 5:39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04892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5/28/2015 5:39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40800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AU" dirty="0" smtClean="0"/>
              <a:t>http://msdn.microsoft.com/en-us/vstudio/dn722381.aspx</a:t>
            </a:r>
          </a:p>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5/28/2015 5:39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8032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5/28/2015 5:39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139672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5/28/2015 5:39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93534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5/28/2015 5:39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149912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mo Title Slide">
    <p:bg>
      <p:bgPr>
        <a:solidFill>
          <a:srgbClr val="3C557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Optional Demo Title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veloper Code Layout">
    <p:bg>
      <p:bgPr>
        <a:solidFill>
          <a:srgbClr val="3C557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ideo Title Slide">
    <p:bg>
      <p:bgPr>
        <a:solidFill>
          <a:srgbClr val="F15C2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a:t>
            </a:r>
            <a:endParaRPr lang="en-US" dirty="0"/>
          </a:p>
        </p:txBody>
      </p:sp>
      <p:sp>
        <p:nvSpPr>
          <p:cNvPr id="3"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Optional Video Title</a:t>
            </a:r>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70CBD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F15C2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rgbClr val="EAE6D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Text">
    <p:bg>
      <p:bgPr>
        <a:solidFill>
          <a:srgbClr val="3C557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C557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5" r:id="rId1"/>
    <p:sldLayoutId id="2147484186" r:id="rId2"/>
    <p:sldLayoutId id="2147484130" r:id="rId3"/>
    <p:sldLayoutId id="2147484101" r:id="rId4"/>
    <p:sldLayoutId id="2147484102" r:id="rId5"/>
    <p:sldLayoutId id="2147484098" r:id="rId6"/>
    <p:sldLayoutId id="2147484092" r:id="rId7"/>
    <p:sldLayoutId id="2147484093" r:id="rId8"/>
    <p:sldLayoutId id="2147484127" r:id="rId9"/>
    <p:sldLayoutId id="2147484128" r:id="rId10"/>
    <p:sldLayoutId id="2147484129" r:id="rId11"/>
    <p:sldLayoutId id="2147484094"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hyperlink" Target="http://k2.com/" TargetMode="External"/><Relationship Id="rId1" Type="http://schemas.openxmlformats.org/officeDocument/2006/relationships/slideLayout" Target="../slideLayouts/slideLayout6.xml"/><Relationship Id="rId6" Type="http://schemas.openxmlformats.org/officeDocument/2006/relationships/hyperlink" Target="http://www.massey.ac.nz/" TargetMode="External"/><Relationship Id="rId5" Type="http://schemas.openxmlformats.org/officeDocument/2006/relationships/image" Target="../media/image13.png"/><Relationship Id="rId4" Type="http://schemas.openxmlformats.org/officeDocument/2006/relationships/hyperlink" Target="http://www.intergen.co.nz/"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C557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791" y="262119"/>
            <a:ext cx="10056812" cy="2751698"/>
          </a:xfrm>
        </p:spPr>
        <p:txBody>
          <a:bodyPr/>
          <a:lstStyle/>
          <a:p>
            <a:r>
              <a:rPr lang="en-AU" sz="9600" dirty="0" smtClean="0">
                <a:solidFill>
                  <a:srgbClr val="EAE6DF"/>
                </a:solidFill>
                <a:latin typeface="+mn-lt"/>
                <a:cs typeface="Segoe UI Semibold" panose="020B0702040204020203" pitchFamily="34" charset="0"/>
              </a:rPr>
              <a:t>Cross platform </a:t>
            </a:r>
            <a:r>
              <a:rPr lang="en-AU" sz="9600" smtClean="0">
                <a:solidFill>
                  <a:srgbClr val="EAE6DF"/>
                </a:solidFill>
                <a:latin typeface="+mn-lt"/>
                <a:cs typeface="Segoe UI Semibold" panose="020B0702040204020203" pitchFamily="34" charset="0"/>
              </a:rPr>
              <a:t>with Cordova</a:t>
            </a:r>
            <a:endParaRPr lang="en-AU" sz="9600" dirty="0">
              <a:solidFill>
                <a:srgbClr val="EAE6DF"/>
              </a:solidFill>
              <a:latin typeface="+mn-lt"/>
              <a:cs typeface="Segoe UI Semibold" panose="020B0702040204020203" pitchFamily="34" charset="0"/>
            </a:endParaRPr>
          </a:p>
        </p:txBody>
      </p:sp>
      <p:grpSp>
        <p:nvGrpSpPr>
          <p:cNvPr id="8" name="Group 7"/>
          <p:cNvGrpSpPr/>
          <p:nvPr/>
        </p:nvGrpSpPr>
        <p:grpSpPr>
          <a:xfrm>
            <a:off x="5131468" y="1693550"/>
            <a:ext cx="7067966" cy="5300975"/>
            <a:chOff x="4395488" y="1200109"/>
            <a:chExt cx="7725888" cy="5794416"/>
          </a:xfrm>
        </p:grpSpPr>
        <p:pic>
          <p:nvPicPr>
            <p:cNvPr id="6" name="Picture 5"/>
            <p:cNvPicPr>
              <a:picLocks noChangeAspect="1"/>
            </p:cNvPicPr>
            <p:nvPr/>
          </p:nvPicPr>
          <p:blipFill>
            <a:blip r:embed="rId2"/>
            <a:stretch>
              <a:fillRect/>
            </a:stretch>
          </p:blipFill>
          <p:spPr>
            <a:xfrm>
              <a:off x="4395488" y="1200109"/>
              <a:ext cx="7725888" cy="579441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2984" y="1637968"/>
              <a:ext cx="404265" cy="731392"/>
            </a:xfrm>
            <a:prstGeom prst="rect">
              <a:avLst/>
            </a:prstGeom>
          </p:spPr>
        </p:pic>
      </p:grpSp>
      <p:sp>
        <p:nvSpPr>
          <p:cNvPr id="3" name="TextBox 2"/>
          <p:cNvSpPr txBox="1"/>
          <p:nvPr/>
        </p:nvSpPr>
        <p:spPr>
          <a:xfrm>
            <a:off x="474562" y="5324355"/>
            <a:ext cx="2443041" cy="1446550"/>
          </a:xfrm>
          <a:prstGeom prst="rect">
            <a:avLst/>
          </a:prstGeom>
          <a:noFill/>
        </p:spPr>
        <p:txBody>
          <a:bodyPr wrap="none" lIns="182880" tIns="146304" rIns="182880" bIns="146304" rtlCol="0">
            <a:spAutoFit/>
          </a:bodyPr>
          <a:lstStyle/>
          <a:p>
            <a:pPr>
              <a:lnSpc>
                <a:spcPct val="90000"/>
              </a:lnSpc>
              <a:spcAft>
                <a:spcPts val="600"/>
              </a:spcAft>
            </a:pPr>
            <a:r>
              <a:rPr lang="en-AU" sz="2400" dirty="0" smtClean="0">
                <a:gradFill>
                  <a:gsLst>
                    <a:gs pos="2917">
                      <a:schemeClr val="tx1"/>
                    </a:gs>
                    <a:gs pos="30000">
                      <a:schemeClr val="tx1"/>
                    </a:gs>
                  </a:gsLst>
                  <a:lin ang="5400000" scaled="0"/>
                </a:gradFill>
              </a:rPr>
              <a:t>Damian Karzon</a:t>
            </a:r>
          </a:p>
          <a:p>
            <a:pPr>
              <a:lnSpc>
                <a:spcPct val="90000"/>
              </a:lnSpc>
              <a:spcAft>
                <a:spcPts val="600"/>
              </a:spcAft>
            </a:pPr>
            <a:r>
              <a:rPr lang="en-AU" sz="2400" dirty="0" smtClean="0">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a:t>
            </a:r>
            <a:r>
              <a:rPr lang="en-AU" sz="2400" dirty="0" err="1" smtClean="0">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dkarzon</a:t>
            </a:r>
            <a:endParaRPr lang="en-AU" sz="2400" dirty="0" smtClean="0">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endParaRPr>
          </a:p>
          <a:p>
            <a:pPr>
              <a:lnSpc>
                <a:spcPct val="90000"/>
              </a:lnSpc>
              <a:spcAft>
                <a:spcPts val="600"/>
              </a:spcAft>
            </a:pPr>
            <a:r>
              <a:rPr lang="en-AU" sz="2400" dirty="0" smtClean="0">
                <a:gradFill>
                  <a:gsLst>
                    <a:gs pos="2917">
                      <a:schemeClr val="tx1"/>
                    </a:gs>
                    <a:gs pos="30000">
                      <a:schemeClr val="tx1"/>
                    </a:gs>
                  </a:gsLst>
                  <a:lin ang="5400000" scaled="0"/>
                </a:gradFill>
                <a:latin typeface="+mj-lt"/>
              </a:rPr>
              <a:t>Marker Metro</a:t>
            </a:r>
          </a:p>
        </p:txBody>
      </p:sp>
    </p:spTree>
    <p:extLst>
      <p:ext uri="{BB962C8B-B14F-4D97-AF65-F5344CB8AC3E}">
        <p14:creationId xmlns:p14="http://schemas.microsoft.com/office/powerpoint/2010/main" val="1014702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6000" dirty="0" smtClean="0">
                <a:latin typeface="+mn-lt"/>
              </a:rPr>
              <a:t>What just happened?</a:t>
            </a:r>
            <a:endParaRPr lang="en-US" sz="6000" dirty="0">
              <a:latin typeface="+mn-lt"/>
            </a:endParaRPr>
          </a:p>
        </p:txBody>
      </p:sp>
      <p:sp>
        <p:nvSpPr>
          <p:cNvPr id="3" name="Text Placeholder 2"/>
          <p:cNvSpPr>
            <a:spLocks noGrp="1"/>
          </p:cNvSpPr>
          <p:nvPr>
            <p:ph type="body" sz="quarter" idx="10"/>
          </p:nvPr>
        </p:nvSpPr>
        <p:spPr>
          <a:xfrm>
            <a:off x="274638" y="2463802"/>
            <a:ext cx="11889246" cy="3841052"/>
          </a:xfrm>
        </p:spPr>
        <p:txBody>
          <a:bodyPr/>
          <a:lstStyle/>
          <a:p>
            <a:pPr>
              <a:lnSpc>
                <a:spcPct val="120000"/>
              </a:lnSpc>
            </a:pPr>
            <a:r>
              <a:rPr lang="en-AU" sz="4400" dirty="0" smtClean="0"/>
              <a:t>What is Cordova?</a:t>
            </a:r>
          </a:p>
          <a:p>
            <a:pPr>
              <a:lnSpc>
                <a:spcPct val="120000"/>
              </a:lnSpc>
            </a:pPr>
            <a:r>
              <a:rPr lang="en-AU" sz="4400" dirty="0" smtClean="0"/>
              <a:t>Tools (Command line and Visual Studio)</a:t>
            </a:r>
          </a:p>
          <a:p>
            <a:pPr>
              <a:lnSpc>
                <a:spcPct val="120000"/>
              </a:lnSpc>
            </a:pPr>
            <a:r>
              <a:rPr lang="en-AU" sz="4400" dirty="0" smtClean="0"/>
              <a:t>Building for multiple platforms</a:t>
            </a:r>
          </a:p>
          <a:p>
            <a:pPr>
              <a:lnSpc>
                <a:spcPct val="120000"/>
              </a:lnSpc>
            </a:pPr>
            <a:r>
              <a:rPr lang="en-AU" sz="4400" dirty="0" smtClean="0"/>
              <a:t>Frameworks/libraries to help</a:t>
            </a:r>
          </a:p>
        </p:txBody>
      </p:sp>
    </p:spTree>
    <p:extLst>
      <p:ext uri="{BB962C8B-B14F-4D97-AF65-F5344CB8AC3E}">
        <p14:creationId xmlns:p14="http://schemas.microsoft.com/office/powerpoint/2010/main" val="102038272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3335808"/>
            <a:ext cx="11889564" cy="917575"/>
          </a:xfrm>
        </p:spPr>
        <p:txBody>
          <a:bodyPr/>
          <a:lstStyle/>
          <a:p>
            <a:r>
              <a:rPr lang="en-NZ" dirty="0" smtClean="0"/>
              <a:t>Thanks to the sponsors</a:t>
            </a:r>
            <a:endParaRPr lang="en-NZ" dirty="0"/>
          </a:p>
        </p:txBody>
      </p:sp>
      <p:pic>
        <p:nvPicPr>
          <p:cNvPr id="1026" name="Picture 2" descr="K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4103" y="5384800"/>
            <a:ext cx="6610350" cy="16097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Intergen">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157" y="4327525"/>
            <a:ext cx="4305300" cy="10572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ssey University">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 y="5808148"/>
            <a:ext cx="4752975" cy="96202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274320" y="0"/>
            <a:ext cx="11889564" cy="2298357"/>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NZ" smtClean="0"/>
              <a:t>Questions?</a:t>
            </a:r>
            <a:endParaRPr lang="en-NZ" dirty="0"/>
          </a:p>
          <a:p>
            <a:r>
              <a:rPr lang="en-NZ" sz="4000" dirty="0" smtClean="0"/>
              <a:t>Find me online </a:t>
            </a:r>
            <a:r>
              <a:rPr lang="en-NZ" sz="4000" b="1" dirty="0" smtClean="0"/>
              <a:t>@</a:t>
            </a:r>
            <a:r>
              <a:rPr lang="en-NZ" sz="4000" b="1" dirty="0" err="1" smtClean="0"/>
              <a:t>dkarzon</a:t>
            </a:r>
            <a:endParaRPr lang="en-NZ" b="1" dirty="0"/>
          </a:p>
        </p:txBody>
      </p:sp>
    </p:spTree>
    <p:extLst>
      <p:ext uri="{BB962C8B-B14F-4D97-AF65-F5344CB8AC3E}">
        <p14:creationId xmlns:p14="http://schemas.microsoft.com/office/powerpoint/2010/main" val="105873130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C557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6000" dirty="0" smtClean="0">
                <a:latin typeface="+mn-lt"/>
              </a:rPr>
              <a:t>What are we doing?</a:t>
            </a:r>
            <a:endParaRPr lang="en-US" sz="6000" dirty="0">
              <a:latin typeface="+mn-lt"/>
            </a:endParaRPr>
          </a:p>
        </p:txBody>
      </p:sp>
      <p:sp>
        <p:nvSpPr>
          <p:cNvPr id="3" name="Text Placeholder 2"/>
          <p:cNvSpPr>
            <a:spLocks noGrp="1"/>
          </p:cNvSpPr>
          <p:nvPr>
            <p:ph type="body" sz="quarter" idx="10"/>
          </p:nvPr>
        </p:nvSpPr>
        <p:spPr>
          <a:xfrm>
            <a:off x="274638" y="2469424"/>
            <a:ext cx="11889246" cy="3765711"/>
          </a:xfrm>
        </p:spPr>
        <p:txBody>
          <a:bodyPr/>
          <a:lstStyle/>
          <a:p>
            <a:pPr>
              <a:lnSpc>
                <a:spcPct val="120000"/>
              </a:lnSpc>
            </a:pPr>
            <a:r>
              <a:rPr lang="en-AU" sz="4400" dirty="0" smtClean="0"/>
              <a:t>What is Cordova?</a:t>
            </a:r>
          </a:p>
          <a:p>
            <a:pPr>
              <a:lnSpc>
                <a:spcPct val="120000"/>
              </a:lnSpc>
            </a:pPr>
            <a:r>
              <a:rPr lang="en-AU" sz="4400" dirty="0" smtClean="0"/>
              <a:t>Tools (Command line and Visual Studio)</a:t>
            </a:r>
          </a:p>
          <a:p>
            <a:pPr>
              <a:lnSpc>
                <a:spcPct val="120000"/>
              </a:lnSpc>
            </a:pPr>
            <a:r>
              <a:rPr lang="en-AU" sz="4400" dirty="0" smtClean="0"/>
              <a:t>Building and deploy for multiple platforms</a:t>
            </a:r>
          </a:p>
          <a:p>
            <a:pPr>
              <a:lnSpc>
                <a:spcPct val="120000"/>
              </a:lnSpc>
            </a:pPr>
            <a:r>
              <a:rPr lang="en-AU" sz="4400" dirty="0" smtClean="0"/>
              <a:t>Frameworks/libraries to help</a:t>
            </a:r>
          </a:p>
        </p:txBody>
      </p:sp>
    </p:spTree>
    <p:extLst>
      <p:ext uri="{BB962C8B-B14F-4D97-AF65-F5344CB8AC3E}">
        <p14:creationId xmlns:p14="http://schemas.microsoft.com/office/powerpoint/2010/main" val="39554259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0"/>
            <a:ext cx="12434711" cy="6994525"/>
          </a:xfrm>
          <a:prstGeom prst="rect">
            <a:avLst/>
          </a:prstGeom>
        </p:spPr>
      </p:pic>
      <p:sp>
        <p:nvSpPr>
          <p:cNvPr id="2" name="Title 1"/>
          <p:cNvSpPr>
            <a:spLocks noGrp="1"/>
          </p:cNvSpPr>
          <p:nvPr>
            <p:ph type="title"/>
          </p:nvPr>
        </p:nvSpPr>
        <p:spPr>
          <a:xfrm>
            <a:off x="274320" y="202775"/>
            <a:ext cx="11132645" cy="1369547"/>
          </a:xfrm>
        </p:spPr>
        <p:txBody>
          <a:bodyPr/>
          <a:lstStyle/>
          <a:p>
            <a:r>
              <a:rPr lang="en-AU" sz="8000" dirty="0" smtClean="0">
                <a:solidFill>
                  <a:schemeClr val="tx1"/>
                </a:solidFill>
                <a:latin typeface="+mn-lt"/>
                <a:cs typeface="Segoe UI Semibold" panose="020B0702040204020203" pitchFamily="34" charset="0"/>
              </a:rPr>
              <a:t>Damian Karzon</a:t>
            </a:r>
            <a:endParaRPr lang="en-US" sz="8000" dirty="0">
              <a:solidFill>
                <a:schemeClr val="tx1"/>
              </a:solidFill>
              <a:latin typeface="+mn-lt"/>
              <a:cs typeface="Segoe UI Semibold" panose="020B0702040204020203" pitchFamily="34" charset="0"/>
            </a:endParaRPr>
          </a:p>
        </p:txBody>
      </p:sp>
      <p:sp>
        <p:nvSpPr>
          <p:cNvPr id="25" name="Rectangle 24"/>
          <p:cNvSpPr/>
          <p:nvPr/>
        </p:nvSpPr>
        <p:spPr bwMode="auto">
          <a:xfrm>
            <a:off x="274320" y="1995211"/>
            <a:ext cx="9864947" cy="13690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Text Placeholder 2"/>
          <p:cNvSpPr>
            <a:spLocks noGrp="1"/>
          </p:cNvSpPr>
          <p:nvPr>
            <p:ph type="body" sz="quarter" idx="10"/>
          </p:nvPr>
        </p:nvSpPr>
        <p:spPr>
          <a:xfrm>
            <a:off x="998321" y="2318220"/>
            <a:ext cx="9140946" cy="738394"/>
          </a:xfrm>
        </p:spPr>
        <p:txBody>
          <a:bodyPr/>
          <a:lstStyle/>
          <a:p>
            <a:r>
              <a:rPr lang="en-AU" dirty="0" smtClean="0"/>
              <a:t>Windows App Developer - Marker Metro</a:t>
            </a:r>
            <a:endParaRPr lang="en-US" dirty="0"/>
          </a:p>
        </p:txBody>
      </p:sp>
      <p:sp>
        <p:nvSpPr>
          <p:cNvPr id="27" name="Rectangle 26"/>
          <p:cNvSpPr/>
          <p:nvPr/>
        </p:nvSpPr>
        <p:spPr bwMode="auto">
          <a:xfrm>
            <a:off x="274320" y="4096105"/>
            <a:ext cx="9864947" cy="136909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Text Placeholder 2"/>
          <p:cNvSpPr txBox="1">
            <a:spLocks/>
          </p:cNvSpPr>
          <p:nvPr/>
        </p:nvSpPr>
        <p:spPr>
          <a:xfrm>
            <a:off x="998321" y="4380116"/>
            <a:ext cx="9140946"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NumberTap </a:t>
            </a:r>
            <a:r>
              <a:rPr lang="en-AU" sz="2400" dirty="0" smtClean="0"/>
              <a:t>…and other junk</a:t>
            </a:r>
            <a:endParaRPr lang="en-US" dirty="0"/>
          </a:p>
        </p:txBody>
      </p:sp>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511" y="4394970"/>
            <a:ext cx="723810" cy="723810"/>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 y="2317759"/>
            <a:ext cx="724001" cy="724001"/>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39267" y="4096105"/>
            <a:ext cx="1369096" cy="1369096"/>
          </a:xfrm>
          <a:prstGeom prst="rect">
            <a:avLst/>
          </a:prstGeom>
        </p:spPr>
      </p:pic>
      <p:pic>
        <p:nvPicPr>
          <p:cNvPr id="1026" name="Picture 2" descr="http://www.markermetro.com/img/logos/square/21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39267" y="1995211"/>
            <a:ext cx="1369096" cy="1369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176952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6000" dirty="0" smtClean="0">
                <a:latin typeface="+mn-lt"/>
              </a:rPr>
              <a:t>What is Cordova?</a:t>
            </a:r>
            <a:endParaRPr lang="en-US" sz="6000" dirty="0">
              <a:latin typeface="+mn-lt"/>
            </a:endParaRPr>
          </a:p>
        </p:txBody>
      </p:sp>
      <p:sp>
        <p:nvSpPr>
          <p:cNvPr id="3" name="Text Placeholder 2"/>
          <p:cNvSpPr>
            <a:spLocks noGrp="1"/>
          </p:cNvSpPr>
          <p:nvPr>
            <p:ph type="body" sz="quarter" idx="10"/>
          </p:nvPr>
        </p:nvSpPr>
        <p:spPr>
          <a:xfrm>
            <a:off x="274320" y="2465757"/>
            <a:ext cx="11887200" cy="3311676"/>
          </a:xfrm>
        </p:spPr>
        <p:txBody>
          <a:bodyPr/>
          <a:lstStyle/>
          <a:p>
            <a:pPr>
              <a:lnSpc>
                <a:spcPct val="120000"/>
              </a:lnSpc>
            </a:pPr>
            <a:r>
              <a:rPr lang="en-US" sz="4400" b="1" i="1" dirty="0" smtClean="0"/>
              <a:t>“Apache </a:t>
            </a:r>
            <a:r>
              <a:rPr lang="en-US" sz="4400" b="1" i="1" dirty="0"/>
              <a:t>Cordova</a:t>
            </a:r>
            <a:r>
              <a:rPr lang="en-US" sz="4400" i="1" dirty="0"/>
              <a:t> is a </a:t>
            </a:r>
            <a:r>
              <a:rPr lang="en-US" sz="4400" i="1" dirty="0" smtClean="0"/>
              <a:t>platform for </a:t>
            </a:r>
            <a:r>
              <a:rPr lang="en-US" sz="4400" i="1" dirty="0"/>
              <a:t>building native </a:t>
            </a:r>
            <a:r>
              <a:rPr lang="en-US" sz="4400" i="1" dirty="0" smtClean="0"/>
              <a:t>mobile applications </a:t>
            </a:r>
            <a:r>
              <a:rPr lang="en-US" sz="4400" i="1" dirty="0"/>
              <a:t>using </a:t>
            </a:r>
            <a:r>
              <a:rPr lang="en-US" sz="4400" b="1" i="1" dirty="0"/>
              <a:t>HTML</a:t>
            </a:r>
            <a:r>
              <a:rPr lang="en-US" sz="4400" i="1" dirty="0"/>
              <a:t>, </a:t>
            </a:r>
            <a:r>
              <a:rPr lang="en-US" sz="4400" b="1" i="1" dirty="0" smtClean="0"/>
              <a:t>CSS </a:t>
            </a:r>
            <a:r>
              <a:rPr lang="en-US" sz="4400" i="1" dirty="0" smtClean="0"/>
              <a:t>and</a:t>
            </a:r>
            <a:r>
              <a:rPr lang="en-US" sz="4400" i="1" dirty="0"/>
              <a:t> </a:t>
            </a:r>
            <a:r>
              <a:rPr lang="en-US" sz="4400" b="1" i="1" dirty="0"/>
              <a:t>JavaScript</a:t>
            </a:r>
            <a:r>
              <a:rPr lang="en-US" sz="4400" b="1" i="1" dirty="0" smtClean="0"/>
              <a:t>”</a:t>
            </a:r>
          </a:p>
          <a:p>
            <a:pPr>
              <a:lnSpc>
                <a:spcPct val="120000"/>
              </a:lnSpc>
            </a:pPr>
            <a:r>
              <a:rPr lang="en-US" sz="3200" b="1" i="1" dirty="0" smtClean="0"/>
              <a:t>- </a:t>
            </a:r>
            <a:r>
              <a:rPr lang="en-US" sz="3200" b="1" i="1" dirty="0"/>
              <a:t>http://cordova.apache.org/</a:t>
            </a:r>
            <a:endParaRPr lang="en-US" sz="3200" i="1" dirty="0"/>
          </a:p>
        </p:txBody>
      </p:sp>
    </p:spTree>
    <p:extLst>
      <p:ext uri="{BB962C8B-B14F-4D97-AF65-F5344CB8AC3E}">
        <p14:creationId xmlns:p14="http://schemas.microsoft.com/office/powerpoint/2010/main" val="399685702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0CB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13800" dirty="0" smtClean="0">
                <a:solidFill>
                  <a:schemeClr val="tx1"/>
                </a:solidFill>
                <a:latin typeface="+mn-lt"/>
              </a:rPr>
              <a:t>Demo</a:t>
            </a:r>
            <a:endParaRPr lang="en-NZ" sz="13800" dirty="0">
              <a:solidFill>
                <a:schemeClr val="tx1"/>
              </a:solidFill>
              <a:latin typeface="+mn-lt"/>
            </a:endParaRPr>
          </a:p>
        </p:txBody>
      </p:sp>
      <p:sp>
        <p:nvSpPr>
          <p:cNvPr id="3" name="Text Placeholder 2"/>
          <p:cNvSpPr>
            <a:spLocks noGrp="1"/>
          </p:cNvSpPr>
          <p:nvPr>
            <p:ph type="body" sz="quarter" idx="12"/>
          </p:nvPr>
        </p:nvSpPr>
        <p:spPr/>
        <p:txBody>
          <a:bodyPr/>
          <a:lstStyle/>
          <a:p>
            <a:r>
              <a:rPr lang="en-NZ" sz="4800" dirty="0" smtClean="0">
                <a:solidFill>
                  <a:schemeClr val="tx1"/>
                </a:solidFill>
                <a:latin typeface="+mn-lt"/>
              </a:rPr>
              <a:t>$&gt;</a:t>
            </a:r>
            <a:r>
              <a:rPr lang="en-NZ" sz="4800" dirty="0" err="1" smtClean="0">
                <a:solidFill>
                  <a:schemeClr val="tx1"/>
                </a:solidFill>
                <a:latin typeface="+mn-lt"/>
              </a:rPr>
              <a:t>cordova</a:t>
            </a:r>
            <a:r>
              <a:rPr lang="en-NZ" sz="4800" dirty="0" smtClean="0">
                <a:solidFill>
                  <a:schemeClr val="tx1"/>
                </a:solidFill>
                <a:latin typeface="+mn-lt"/>
              </a:rPr>
              <a:t> build</a:t>
            </a:r>
            <a:endParaRPr lang="en-NZ" sz="4800" dirty="0">
              <a:solidFill>
                <a:schemeClr val="tx1"/>
              </a:solidFill>
              <a:latin typeface="+mn-lt"/>
            </a:endParaRPr>
          </a:p>
        </p:txBody>
      </p:sp>
    </p:spTree>
    <p:extLst>
      <p:ext uri="{BB962C8B-B14F-4D97-AF65-F5344CB8AC3E}">
        <p14:creationId xmlns:p14="http://schemas.microsoft.com/office/powerpoint/2010/main" val="49861907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lues Brothers Dan Akroyd animated 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533971" cy="70415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0"/>
            <a:ext cx="12533971" cy="7041556"/>
          </a:xfrm>
          <a:prstGeom prst="rect">
            <a:avLst/>
          </a:prstGeom>
          <a:solidFill>
            <a:schemeClr val="accent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323385" y="4109068"/>
            <a:ext cx="11887200" cy="2798359"/>
          </a:xfrm>
        </p:spPr>
        <p:txBody>
          <a:bodyPr/>
          <a:lstStyle/>
          <a:p>
            <a:r>
              <a:rPr lang="en-AU" sz="9600" dirty="0" smtClean="0">
                <a:latin typeface="+mn-lt"/>
              </a:rPr>
              <a:t>Visual Studio tools for Apache Cordova</a:t>
            </a:r>
            <a:endParaRPr lang="en-US" sz="9600" dirty="0">
              <a:latin typeface="+mn-lt"/>
            </a:endParaRPr>
          </a:p>
        </p:txBody>
      </p:sp>
    </p:spTree>
    <p:extLst>
      <p:ext uri="{BB962C8B-B14F-4D97-AF65-F5344CB8AC3E}">
        <p14:creationId xmlns:p14="http://schemas.microsoft.com/office/powerpoint/2010/main" val="2912068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type="body" sz="quarter" idx="10"/>
          </p:nvPr>
        </p:nvSpPr>
        <p:spPr>
          <a:xfrm>
            <a:off x="6385035" y="1159727"/>
            <a:ext cx="5875622" cy="3890168"/>
          </a:xfrm>
        </p:spPr>
        <p:txBody>
          <a:bodyPr/>
          <a:lstStyle/>
          <a:p>
            <a:pPr>
              <a:lnSpc>
                <a:spcPct val="120000"/>
              </a:lnSpc>
            </a:pPr>
            <a:r>
              <a:rPr lang="en-US" sz="3600" b="1" dirty="0" smtClean="0">
                <a:latin typeface="Segoe UI Semibold" panose="020B0702040204020203" pitchFamily="34" charset="0"/>
                <a:cs typeface="Segoe UI Semibold" panose="020B0702040204020203" pitchFamily="34" charset="0"/>
              </a:rPr>
              <a:t>Build</a:t>
            </a:r>
            <a:r>
              <a:rPr lang="en-US" sz="3600" dirty="0" smtClean="0">
                <a:latin typeface="Segoe UI Semibold" panose="020B0702040204020203" pitchFamily="34" charset="0"/>
                <a:cs typeface="Segoe UI Semibold" panose="020B0702040204020203" pitchFamily="34" charset="0"/>
              </a:rPr>
              <a:t>/</a:t>
            </a:r>
            <a:r>
              <a:rPr lang="en-US" sz="3600" b="1" dirty="0" smtClean="0">
                <a:latin typeface="Segoe UI Semibold" panose="020B0702040204020203" pitchFamily="34" charset="0"/>
                <a:cs typeface="Segoe UI Semibold" panose="020B0702040204020203" pitchFamily="34" charset="0"/>
              </a:rPr>
              <a:t>debug for</a:t>
            </a:r>
            <a:endParaRPr lang="en-US" sz="3600" b="1" i="1" dirty="0" smtClean="0">
              <a:latin typeface="Segoe UI Semibold" panose="020B0702040204020203" pitchFamily="34" charset="0"/>
              <a:cs typeface="Segoe UI Semibold" panose="020B0702040204020203" pitchFamily="34" charset="0"/>
            </a:endParaRPr>
          </a:p>
          <a:p>
            <a:pPr>
              <a:lnSpc>
                <a:spcPct val="120000"/>
              </a:lnSpc>
            </a:pPr>
            <a:r>
              <a:rPr lang="en-US" sz="3600" dirty="0" smtClean="0"/>
              <a:t>Windows Store</a:t>
            </a:r>
          </a:p>
          <a:p>
            <a:pPr>
              <a:lnSpc>
                <a:spcPct val="120000"/>
              </a:lnSpc>
            </a:pPr>
            <a:r>
              <a:rPr lang="en-US" sz="3600" dirty="0" smtClean="0"/>
              <a:t>Windows Phone</a:t>
            </a:r>
          </a:p>
          <a:p>
            <a:pPr>
              <a:lnSpc>
                <a:spcPct val="120000"/>
              </a:lnSpc>
            </a:pPr>
            <a:r>
              <a:rPr lang="en-US" sz="3600" dirty="0" smtClean="0"/>
              <a:t>iOS</a:t>
            </a:r>
          </a:p>
          <a:p>
            <a:pPr>
              <a:lnSpc>
                <a:spcPct val="120000"/>
              </a:lnSpc>
            </a:pPr>
            <a:r>
              <a:rPr lang="en-US" sz="3600" dirty="0" smtClean="0"/>
              <a:t>Android</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044" y="343345"/>
            <a:ext cx="4381725" cy="6134415"/>
          </a:xfrm>
          <a:prstGeom prst="rect">
            <a:avLst/>
          </a:prstGeom>
        </p:spPr>
      </p:pic>
    </p:spTree>
    <p:extLst>
      <p:ext uri="{BB962C8B-B14F-4D97-AF65-F5344CB8AC3E}">
        <p14:creationId xmlns:p14="http://schemas.microsoft.com/office/powerpoint/2010/main" val="400500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0CBD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13800" dirty="0" smtClean="0">
                <a:solidFill>
                  <a:schemeClr val="tx1"/>
                </a:solidFill>
                <a:latin typeface="+mn-lt"/>
              </a:rPr>
              <a:t>Demo</a:t>
            </a:r>
            <a:endParaRPr lang="en-NZ" sz="13800" dirty="0">
              <a:solidFill>
                <a:schemeClr val="tx1"/>
              </a:solidFill>
              <a:latin typeface="+mn-lt"/>
            </a:endParaRPr>
          </a:p>
        </p:txBody>
      </p:sp>
      <p:sp>
        <p:nvSpPr>
          <p:cNvPr id="3" name="Text Placeholder 2"/>
          <p:cNvSpPr>
            <a:spLocks noGrp="1"/>
          </p:cNvSpPr>
          <p:nvPr>
            <p:ph type="body" sz="quarter" idx="12"/>
          </p:nvPr>
        </p:nvSpPr>
        <p:spPr>
          <a:xfrm>
            <a:off x="274638" y="3954457"/>
            <a:ext cx="10932940" cy="1829593"/>
          </a:xfrm>
        </p:spPr>
        <p:txBody>
          <a:bodyPr/>
          <a:lstStyle/>
          <a:p>
            <a:r>
              <a:rPr lang="en-NZ" sz="4800" dirty="0" smtClean="0">
                <a:solidFill>
                  <a:schemeClr val="tx1"/>
                </a:solidFill>
                <a:latin typeface="+mn-lt"/>
              </a:rPr>
              <a:t>Visual Studio tools for Apache Cordova</a:t>
            </a:r>
            <a:endParaRPr lang="en-NZ" sz="4800" dirty="0">
              <a:solidFill>
                <a:schemeClr val="tx1"/>
              </a:solidFill>
              <a:latin typeface="+mn-lt"/>
            </a:endParaRPr>
          </a:p>
        </p:txBody>
      </p:sp>
    </p:spTree>
    <p:extLst>
      <p:ext uri="{BB962C8B-B14F-4D97-AF65-F5344CB8AC3E}">
        <p14:creationId xmlns:p14="http://schemas.microsoft.com/office/powerpoint/2010/main" val="356428330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8470" y="3679901"/>
            <a:ext cx="5352763" cy="3314623"/>
          </a:xfrm>
          <a:prstGeom prst="rect">
            <a:avLst/>
          </a:prstGeom>
        </p:spPr>
      </p:pic>
      <p:sp>
        <p:nvSpPr>
          <p:cNvPr id="10" name="Title 1"/>
          <p:cNvSpPr>
            <a:spLocks noGrp="1"/>
          </p:cNvSpPr>
          <p:nvPr>
            <p:ph type="title"/>
          </p:nvPr>
        </p:nvSpPr>
        <p:spPr>
          <a:xfrm>
            <a:off x="5344340" y="296897"/>
            <a:ext cx="6819543" cy="917575"/>
          </a:xfrm>
        </p:spPr>
        <p:txBody>
          <a:bodyPr/>
          <a:lstStyle/>
          <a:p>
            <a:r>
              <a:rPr lang="en-US" dirty="0" smtClean="0">
                <a:latin typeface="+mn-lt"/>
              </a:rPr>
              <a:t>Frameworks/Libraries </a:t>
            </a:r>
            <a:endParaRPr lang="en-US" dirty="0">
              <a:latin typeface="+mn-lt"/>
            </a:endParaRPr>
          </a:p>
        </p:txBody>
      </p:sp>
      <p:sp>
        <p:nvSpPr>
          <p:cNvPr id="11" name="Text Placeholder 2"/>
          <p:cNvSpPr>
            <a:spLocks noGrp="1"/>
          </p:cNvSpPr>
          <p:nvPr>
            <p:ph type="body" sz="quarter" idx="10"/>
          </p:nvPr>
        </p:nvSpPr>
        <p:spPr>
          <a:xfrm>
            <a:off x="5344340" y="1681201"/>
            <a:ext cx="6819544" cy="4339650"/>
          </a:xfrm>
        </p:spPr>
        <p:txBody>
          <a:bodyPr/>
          <a:lstStyle/>
          <a:p>
            <a:r>
              <a:rPr lang="en-US" sz="3600" b="1" dirty="0" smtClean="0"/>
              <a:t>Ionic</a:t>
            </a:r>
            <a:r>
              <a:rPr lang="en-US" sz="3600" dirty="0" smtClean="0"/>
              <a:t> – </a:t>
            </a:r>
            <a:r>
              <a:rPr lang="en-US" sz="3600" i="1" dirty="0" smtClean="0"/>
              <a:t>ionicframework.com</a:t>
            </a:r>
          </a:p>
          <a:p>
            <a:endParaRPr lang="en-US" sz="3600" dirty="0" smtClean="0"/>
          </a:p>
          <a:p>
            <a:r>
              <a:rPr lang="en-US" sz="3600" b="1" dirty="0" smtClean="0"/>
              <a:t>Topcoat</a:t>
            </a:r>
            <a:r>
              <a:rPr lang="en-US" sz="3600" dirty="0" smtClean="0"/>
              <a:t> – </a:t>
            </a:r>
            <a:r>
              <a:rPr lang="en-US" sz="3600" i="1" dirty="0" smtClean="0"/>
              <a:t>topcoat.io</a:t>
            </a:r>
          </a:p>
          <a:p>
            <a:endParaRPr lang="en-US" sz="3600" i="1" dirty="0"/>
          </a:p>
          <a:p>
            <a:r>
              <a:rPr lang="en-AU" sz="3600" b="1" dirty="0" err="1"/>
              <a:t>Onsen</a:t>
            </a:r>
            <a:r>
              <a:rPr lang="en-AU" sz="3600" b="1" dirty="0"/>
              <a:t> UI </a:t>
            </a:r>
            <a:r>
              <a:rPr lang="en-AU" sz="3600" dirty="0"/>
              <a:t>– </a:t>
            </a:r>
            <a:r>
              <a:rPr lang="en-AU" sz="3600" i="1" dirty="0"/>
              <a:t>onsenui.io</a:t>
            </a:r>
            <a:endParaRPr lang="en-US" sz="3600" i="1" dirty="0" smtClean="0"/>
          </a:p>
          <a:p>
            <a:endParaRPr lang="en-US" sz="3600" dirty="0" smtClean="0"/>
          </a:p>
          <a:p>
            <a:r>
              <a:rPr lang="en-US" sz="3600" b="1" dirty="0" err="1" smtClean="0"/>
              <a:t>KendoUI</a:t>
            </a:r>
            <a:r>
              <a:rPr lang="en-US" sz="3600" dirty="0" smtClean="0"/>
              <a:t> – </a:t>
            </a:r>
            <a:r>
              <a:rPr lang="en-US" sz="3600" i="1" dirty="0" smtClean="0"/>
              <a:t>telerik.com/kendo-</a:t>
            </a:r>
            <a:r>
              <a:rPr lang="en-US" sz="3600" i="1" dirty="0" err="1" smtClean="0"/>
              <a:t>ui</a:t>
            </a:r>
            <a:endParaRPr lang="en-US" sz="3600" i="1" dirty="0" smtClean="0"/>
          </a:p>
        </p:txBody>
      </p:sp>
      <p:pic>
        <p:nvPicPr>
          <p:cNvPr id="4" name="Picture 3"/>
          <p:cNvPicPr>
            <a:picLocks noChangeAspect="1"/>
          </p:cNvPicPr>
          <p:nvPr/>
        </p:nvPicPr>
        <p:blipFill>
          <a:blip r:embed="rId4"/>
          <a:stretch>
            <a:fillRect/>
          </a:stretch>
        </p:blipFill>
        <p:spPr>
          <a:xfrm>
            <a:off x="-16184" y="0"/>
            <a:ext cx="5303071" cy="3679901"/>
          </a:xfrm>
          <a:prstGeom prst="rect">
            <a:avLst/>
          </a:prstGeom>
        </p:spPr>
      </p:pic>
    </p:spTree>
    <p:extLst>
      <p:ext uri="{BB962C8B-B14F-4D97-AF65-F5344CB8AC3E}">
        <p14:creationId xmlns:p14="http://schemas.microsoft.com/office/powerpoint/2010/main" val="74611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NZ_2013_Template">
  <a:themeElements>
    <a:clrScheme name="Custom 1">
      <a:dk1>
        <a:srgbClr val="000000"/>
      </a:dk1>
      <a:lt1>
        <a:srgbClr val="FFFFFF"/>
      </a:lt1>
      <a:dk2>
        <a:srgbClr val="3E5373"/>
      </a:dk2>
      <a:lt2>
        <a:srgbClr val="FFFFFF"/>
      </a:lt2>
      <a:accent1>
        <a:srgbClr val="F15C22"/>
      </a:accent1>
      <a:accent2>
        <a:srgbClr val="70CBD2"/>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NZ 2014 Speaker Template" id="{044B6FEA-56E4-4E8B-9BCD-6311EC72246D}" vid="{87C9114E-3786-4691-A70F-B539433E20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1100</Words>
  <Application>Microsoft Office PowerPoint</Application>
  <PresentationFormat>Custom</PresentationFormat>
  <Paragraphs>74</Paragraphs>
  <Slides>11</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Consolas</vt:lpstr>
      <vt:lpstr>Segoe UI</vt:lpstr>
      <vt:lpstr>Segoe UI Light</vt:lpstr>
      <vt:lpstr>Segoe UI Semibold</vt:lpstr>
      <vt:lpstr>TechEd_NZ_2013_Template</vt:lpstr>
      <vt:lpstr>Cross platform with Cordova</vt:lpstr>
      <vt:lpstr>What are we doing?</vt:lpstr>
      <vt:lpstr>Damian Karzon</vt:lpstr>
      <vt:lpstr>What is Cordova?</vt:lpstr>
      <vt:lpstr>Demo</vt:lpstr>
      <vt:lpstr>Visual Studio tools for Apache Cordova</vt:lpstr>
      <vt:lpstr>PowerPoint Presentation</vt:lpstr>
      <vt:lpstr>Demo</vt:lpstr>
      <vt:lpstr>Frameworks/Libraries </vt:lpstr>
      <vt:lpstr>What just happened?</vt:lpstr>
      <vt:lpstr>Thanks to the sponsors</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2014-07-18T03:00:20Z</dcterms:created>
  <dcterms:modified xsi:type="dcterms:W3CDTF">2015-05-28T05:46:43Z</dcterms:modified>
</cp:coreProperties>
</file>