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9" r:id="rId2"/>
    <p:sldId id="280" r:id="rId3"/>
    <p:sldId id="256" r:id="rId4"/>
    <p:sldId id="257" r:id="rId5"/>
    <p:sldId id="258" r:id="rId6"/>
    <p:sldId id="274" r:id="rId7"/>
    <p:sldId id="259" r:id="rId8"/>
    <p:sldId id="261" r:id="rId9"/>
    <p:sldId id="262" r:id="rId10"/>
    <p:sldId id="260" r:id="rId11"/>
    <p:sldId id="270" r:id="rId12"/>
    <p:sldId id="277" r:id="rId13"/>
    <p:sldId id="273" r:id="rId14"/>
    <p:sldId id="271" r:id="rId15"/>
    <p:sldId id="263" r:id="rId16"/>
    <p:sldId id="272" r:id="rId17"/>
    <p:sldId id="266" r:id="rId18"/>
    <p:sldId id="268" r:id="rId19"/>
    <p:sldId id="269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54717" autoAdjust="0"/>
  </p:normalViewPr>
  <p:slideViewPr>
    <p:cSldViewPr snapToGrid="0">
      <p:cViewPr varScale="1">
        <p:scale>
          <a:sx n="50" d="100"/>
          <a:sy n="50" d="100"/>
        </p:scale>
        <p:origin x="12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69A02-30EB-4A22-A1B6-E1FB7B54B87C}" type="datetimeFigureOut">
              <a:rPr lang="en-US"/>
              <a:t>9/1/2014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CD0D-E0E0-4779-8C52-7B15911CB4F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5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9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Demo:</a:t>
            </a:r>
          </a:p>
          <a:p>
            <a:endParaRPr lang="en-US" dirty="0" smtClean="0"/>
          </a:p>
          <a:p>
            <a:r>
              <a:rPr lang="en-US" dirty="0" smtClean="0"/>
              <a:t>Internal Modules: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Inheritance - Person and Club extend </a:t>
            </a:r>
            <a:r>
              <a:rPr lang="en-US" dirty="0" err="1" smtClean="0"/>
              <a:t>LegalEntity</a:t>
            </a:r>
            <a:r>
              <a:rPr lang="en-US" dirty="0" smtClean="0"/>
              <a:t>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Generics – </a:t>
            </a:r>
            <a:r>
              <a:rPr lang="en-US" dirty="0" err="1" smtClean="0"/>
              <a:t>Club.Members</a:t>
            </a:r>
            <a:endParaRPr lang="en-US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Script tags must be in order.</a:t>
            </a:r>
          </a:p>
          <a:p>
            <a:r>
              <a:rPr lang="en-US" dirty="0" smtClean="0"/>
              <a:t>-   Only one global (</a:t>
            </a:r>
            <a:r>
              <a:rPr lang="en-US" dirty="0" err="1" smtClean="0"/>
              <a:t>DotNetUserGroup.viewModel</a:t>
            </a:r>
            <a:r>
              <a:rPr lang="en-US" dirty="0" smtClean="0"/>
              <a:t>, </a:t>
            </a:r>
            <a:r>
              <a:rPr lang="en-US" dirty="0" err="1" smtClean="0"/>
              <a:t>DotNetUserGroup.Models</a:t>
            </a:r>
            <a:r>
              <a:rPr lang="en-US" dirty="0" smtClean="0"/>
              <a:t>...)</a:t>
            </a:r>
          </a:p>
          <a:p>
            <a:r>
              <a:rPr lang="en-US" dirty="0" smtClean="0"/>
              <a:t>-   Could use TSC to </a:t>
            </a:r>
            <a:r>
              <a:rPr lang="en-US" dirty="0" err="1" smtClean="0"/>
              <a:t>bundel</a:t>
            </a:r>
            <a:r>
              <a:rPr lang="en-US" dirty="0" smtClean="0"/>
              <a:t>, or </a:t>
            </a:r>
            <a:r>
              <a:rPr lang="en-US" dirty="0" err="1" smtClean="0"/>
              <a:t>ASP.Net</a:t>
            </a:r>
            <a:r>
              <a:rPr lang="en-US" dirty="0" smtClean="0"/>
              <a:t> bundling.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96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External Modules:</a:t>
            </a:r>
          </a:p>
          <a:p>
            <a:r>
              <a:rPr lang="en-US" dirty="0"/>
              <a:t>- Only </a:t>
            </a:r>
            <a:r>
              <a:rPr lang="en-US" dirty="0" smtClean="0"/>
              <a:t>one script tag</a:t>
            </a:r>
            <a:endParaRPr lang="en-US" dirty="0"/>
          </a:p>
          <a:p>
            <a:r>
              <a:rPr lang="en-US" dirty="0"/>
              <a:t>- </a:t>
            </a:r>
            <a:r>
              <a:rPr lang="en-US" dirty="0" err="1"/>
              <a:t>ViewModel.ts</a:t>
            </a:r>
            <a:r>
              <a:rPr lang="en-US" dirty="0"/>
              <a:t>: awkward syntax </a:t>
            </a:r>
            <a:r>
              <a:rPr lang="en-US" dirty="0" err="1"/>
              <a:t>c.Club</a:t>
            </a:r>
            <a:r>
              <a:rPr lang="en-US" dirty="0"/>
              <a:t>().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ExportEquals</a:t>
            </a:r>
            <a:r>
              <a:rPr lang="en-US" dirty="0"/>
              <a:t>:</a:t>
            </a:r>
          </a:p>
          <a:p>
            <a:r>
              <a:rPr lang="en-US" dirty="0"/>
              <a:t>- </a:t>
            </a:r>
            <a:r>
              <a:rPr lang="en-US" dirty="0" err="1"/>
              <a:t>ViewModel.ts</a:t>
            </a:r>
            <a:r>
              <a:rPr lang="en-US" dirty="0"/>
              <a:t> - import is the thing you use - less dots, nicer syntax</a:t>
            </a:r>
            <a:br>
              <a:rPr lang="en-US" dirty="0"/>
            </a:br>
            <a:r>
              <a:rPr lang="en-US" dirty="0" smtClean="0"/>
              <a:t>- Optimization</a:t>
            </a:r>
            <a:r>
              <a:rPr lang="en-US" baseline="0" dirty="0" smtClean="0"/>
              <a:t> Tool – two script tags</a:t>
            </a:r>
          </a:p>
          <a:p>
            <a:r>
              <a:rPr lang="en-US" baseline="0" dirty="0" smtClean="0"/>
              <a:t>- Greeter is loaded dynamically</a:t>
            </a:r>
            <a:endParaRPr lang="en-US" dirty="0"/>
          </a:p>
          <a:p>
            <a:r>
              <a:rPr lang="en-US" dirty="0"/>
              <a:t>- Intellisense provide by comments.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477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External Modules:</a:t>
            </a:r>
          </a:p>
          <a:p>
            <a:r>
              <a:rPr lang="en-US" dirty="0" smtClean="0"/>
              <a:t>- Only one script tag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ViewModel.ts</a:t>
            </a:r>
            <a:r>
              <a:rPr lang="en-US" dirty="0" smtClean="0"/>
              <a:t>: awkward syntax </a:t>
            </a:r>
            <a:r>
              <a:rPr lang="en-US" dirty="0" err="1" smtClean="0"/>
              <a:t>c.Club</a:t>
            </a:r>
            <a:r>
              <a:rPr lang="en-US" dirty="0" smtClean="0"/>
              <a:t>().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ExportEquals</a:t>
            </a:r>
            <a:r>
              <a:rPr lang="en-US" dirty="0" smtClean="0"/>
              <a:t>: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ViewModel.ts</a:t>
            </a:r>
            <a:r>
              <a:rPr lang="en-US" dirty="0" smtClean="0"/>
              <a:t> - import is the thing you use - less dots, nicer syntax</a:t>
            </a:r>
            <a:br>
              <a:rPr lang="en-US" dirty="0" smtClean="0"/>
            </a:br>
            <a:r>
              <a:rPr lang="en-US" dirty="0" smtClean="0"/>
              <a:t>- Optimization</a:t>
            </a:r>
            <a:r>
              <a:rPr lang="en-US" baseline="0" dirty="0" smtClean="0"/>
              <a:t> Tool – two script tags</a:t>
            </a:r>
          </a:p>
          <a:p>
            <a:r>
              <a:rPr lang="en-US" baseline="0" dirty="0" smtClean="0"/>
              <a:t>- Greeter is loaded dynamically</a:t>
            </a:r>
            <a:endParaRPr lang="en-US" dirty="0" smtClean="0"/>
          </a:p>
          <a:p>
            <a:r>
              <a:rPr lang="en-US" dirty="0" smtClean="0"/>
              <a:t>- Intellisense provide by comments.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28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23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Aderant</a:t>
            </a:r>
            <a:r>
              <a:rPr lang="en-US" dirty="0"/>
              <a:t> view model type </a:t>
            </a:r>
            <a:r>
              <a:rPr lang="en-US" dirty="0" err="1"/>
              <a:t>defs</a:t>
            </a:r>
            <a:r>
              <a:rPr lang="en-US" dirty="0"/>
              <a:t>:</a:t>
            </a:r>
          </a:p>
          <a:p>
            <a:r>
              <a:rPr lang="en-US" dirty="0"/>
              <a:t>- </a:t>
            </a:r>
            <a:r>
              <a:rPr lang="en-US" dirty="0" err="1"/>
              <a:t>QueryViewModelWeb.d.ts</a:t>
            </a:r>
            <a:r>
              <a:rPr lang="en-US" dirty="0"/>
              <a:t> () </a:t>
            </a:r>
            <a:r>
              <a:rPr lang="en-US" dirty="0" smtClean="0"/>
              <a:t>29KLOC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 smtClean="0"/>
              <a:t>show </a:t>
            </a:r>
            <a:r>
              <a:rPr lang="en-US" dirty="0"/>
              <a:t>all interfaces</a:t>
            </a:r>
            <a:r>
              <a:rPr lang="en-US" dirty="0" smtClean="0"/>
              <a:t>.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r>
              <a:rPr lang="en-US" dirty="0"/>
              <a:t>TypeScriptHTMLApp3:</a:t>
            </a:r>
          </a:p>
          <a:p>
            <a:r>
              <a:rPr lang="en-US" dirty="0"/>
              <a:t>- </a:t>
            </a:r>
            <a:r>
              <a:rPr lang="en-US" dirty="0" err="1"/>
              <a:t>Northwind.d.ts</a:t>
            </a:r>
            <a:r>
              <a:rPr lang="en-US" dirty="0"/>
              <a:t> - manually created this </a:t>
            </a:r>
            <a:r>
              <a:rPr lang="en-US" dirty="0" err="1"/>
              <a:t>d.ts</a:t>
            </a:r>
            <a:r>
              <a:rPr lang="en-US" dirty="0"/>
              <a:t> file.</a:t>
            </a:r>
          </a:p>
          <a:p>
            <a:r>
              <a:rPr lang="en-US" dirty="0"/>
              <a:t>- Use in </a:t>
            </a:r>
            <a:r>
              <a:rPr lang="en-US" dirty="0" err="1"/>
              <a:t>app.ts</a:t>
            </a:r>
            <a:endParaRPr lang="en-US" dirty="0"/>
          </a:p>
          <a:p>
            <a:r>
              <a:rPr lang="en-US" dirty="0"/>
              <a:t>- TS Lint: add if (true) {}  or remove semi-colon</a:t>
            </a:r>
            <a:br>
              <a:rPr lang="en-US" dirty="0"/>
            </a:b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216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572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856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01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83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43494C"/>
                </a:solidFill>
                <a:latin typeface="Arial"/>
              </a:rPr>
              <a:t>Aderant</a:t>
            </a:r>
            <a:r>
              <a:rPr lang="en-US" dirty="0">
                <a:solidFill>
                  <a:srgbClr val="43494C"/>
                </a:solidFill>
                <a:latin typeface="Arial"/>
              </a:rPr>
              <a:t> is the world’s largest independent legal software company </a:t>
            </a:r>
          </a:p>
          <a:p>
            <a:r>
              <a:rPr lang="en-US" dirty="0">
                <a:solidFill>
                  <a:srgbClr val="43494C"/>
                </a:solidFill>
                <a:latin typeface="Arial"/>
              </a:rPr>
              <a:t>Time and billing, Financial management, Plaintiff accounting, case, CRM, Matter planning, Business intelligence and analytics, Workflow</a:t>
            </a:r>
          </a:p>
          <a:p>
            <a:r>
              <a:rPr lang="en-US" dirty="0">
                <a:solidFill>
                  <a:srgbClr val="43494C"/>
                </a:solidFill>
                <a:latin typeface="Arial"/>
              </a:rPr>
              <a:t>in The top 10 US law firms, 67 of the top 100 global law firms, 25 of the top 100 UK law firms, 4 of the Big Six Australian law firms, 2 of the world’s top 5 </a:t>
            </a:r>
            <a:r>
              <a:rPr lang="en-US" b="1" dirty="0">
                <a:solidFill>
                  <a:srgbClr val="43494C"/>
                </a:solidFill>
                <a:latin typeface="Arial"/>
              </a:rPr>
              <a:t>accounting </a:t>
            </a:r>
            <a:r>
              <a:rPr lang="en-US" dirty="0">
                <a:solidFill>
                  <a:srgbClr val="43494C"/>
                </a:solidFill>
                <a:latin typeface="Arial"/>
              </a:rPr>
              <a:t>firms</a:t>
            </a:r>
          </a:p>
          <a:p>
            <a:r>
              <a:rPr lang="en-US" dirty="0">
                <a:solidFill>
                  <a:srgbClr val="43494C"/>
                </a:solidFill>
                <a:latin typeface="Arial"/>
              </a:rPr>
              <a:t/>
            </a:r>
            <a:br>
              <a:rPr lang="en-US" dirty="0">
                <a:solidFill>
                  <a:srgbClr val="43494C"/>
                </a:solidFill>
                <a:latin typeface="Arial"/>
              </a:rPr>
            </a:br>
            <a:endParaRPr lang="en-US" dirty="0">
              <a:solidFill>
                <a:srgbClr val="43494C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44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079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97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314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09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17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711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Demo:</a:t>
            </a:r>
          </a:p>
          <a:p>
            <a:endParaRPr lang="en-US" dirty="0" smtClean="0"/>
          </a:p>
          <a:p>
            <a:r>
              <a:rPr lang="en-US" dirty="0" smtClean="0"/>
              <a:t>Internal </a:t>
            </a:r>
            <a:r>
              <a:rPr lang="en-US" dirty="0"/>
              <a:t>Modules: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Inheritance - Person and Club extend </a:t>
            </a:r>
            <a:r>
              <a:rPr lang="en-US" dirty="0" err="1" smtClean="0"/>
              <a:t>LegalEntity</a:t>
            </a:r>
            <a:r>
              <a:rPr lang="en-US" dirty="0" smtClean="0"/>
              <a:t>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Generics – </a:t>
            </a:r>
            <a:r>
              <a:rPr lang="en-US" dirty="0" err="1" smtClean="0"/>
              <a:t>Club.Members</a:t>
            </a:r>
            <a:endParaRPr lang="en-US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Script tags must be in order.</a:t>
            </a:r>
          </a:p>
          <a:p>
            <a:r>
              <a:rPr lang="en-US" dirty="0" smtClean="0"/>
              <a:t>-   Only </a:t>
            </a:r>
            <a:r>
              <a:rPr lang="en-US" dirty="0"/>
              <a:t>one global (</a:t>
            </a:r>
            <a:r>
              <a:rPr lang="en-US" dirty="0" err="1"/>
              <a:t>DotNetUserGroup.viewModel</a:t>
            </a:r>
            <a:r>
              <a:rPr lang="en-US" dirty="0"/>
              <a:t>, </a:t>
            </a:r>
            <a:r>
              <a:rPr lang="en-US" dirty="0" err="1"/>
              <a:t>DotNetUserGroup.Models</a:t>
            </a:r>
            <a:r>
              <a:rPr lang="en-US" dirty="0"/>
              <a:t>...)</a:t>
            </a:r>
          </a:p>
          <a:p>
            <a:r>
              <a:rPr lang="en-US" dirty="0"/>
              <a:t>- </a:t>
            </a:r>
            <a:r>
              <a:rPr lang="en-US" dirty="0" smtClean="0"/>
              <a:t>  Could </a:t>
            </a:r>
            <a:r>
              <a:rPr lang="en-US" dirty="0"/>
              <a:t>use TSC to </a:t>
            </a:r>
            <a:r>
              <a:rPr lang="en-US" dirty="0" err="1"/>
              <a:t>bundel</a:t>
            </a:r>
            <a:r>
              <a:rPr lang="en-US" dirty="0"/>
              <a:t>, or </a:t>
            </a:r>
            <a:r>
              <a:rPr lang="en-US" dirty="0" err="1"/>
              <a:t>ASP.Net</a:t>
            </a:r>
            <a:r>
              <a:rPr lang="en-US" dirty="0"/>
              <a:t> bundling.</a:t>
            </a:r>
            <a:br>
              <a:rPr lang="en-US" dirty="0"/>
            </a:b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CD0D-E0E0-4779-8C52-7B15911CB4FA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06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orthshore.netusergroup.org.nz/Meeting/Meetup/?id=M20140327" TargetMode="External"/><Relationship Id="rId2" Type="http://schemas.openxmlformats.org/officeDocument/2006/relationships/hyperlink" Target="http://northshore.netusergroup.org.nz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hannel9.msdn.com/Events/Build/2014/3-583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hannel9.msdn.com/Events/Build/2014/3-58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17966"/>
            <a:ext cx="9144000" cy="896149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North Shore .NET User Group</a:t>
            </a:r>
            <a:endParaRPr lang="en-NZ" dirty="0">
              <a:solidFill>
                <a:schemeClr val="accent1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129" y="4433561"/>
            <a:ext cx="3005593" cy="123661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53586"/>
            <a:ext cx="9144000" cy="2904214"/>
          </a:xfrm>
        </p:spPr>
        <p:txBody>
          <a:bodyPr/>
          <a:lstStyle/>
          <a:p>
            <a:r>
              <a:rPr lang="en-NZ" dirty="0" smtClean="0"/>
              <a:t>Our Sponsors </a:t>
            </a: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2910" y="4612756"/>
            <a:ext cx="4305901" cy="10574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8424" y="2905305"/>
            <a:ext cx="2680387" cy="900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6163" y="2820715"/>
            <a:ext cx="3007559" cy="80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18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Features. Don’t talk , demo.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2A2A2A"/>
                </a:solidFill>
                <a:latin typeface="Arial" charset="0"/>
                <a:cs typeface="Arial" charset="0"/>
              </a:rPr>
              <a:t>Type annotations</a:t>
            </a:r>
          </a:p>
          <a:p>
            <a:r>
              <a:rPr lang="en-US" dirty="0">
                <a:solidFill>
                  <a:srgbClr val="2A2A2A"/>
                </a:solidFill>
                <a:latin typeface="Arial" charset="0"/>
                <a:cs typeface="Arial" charset="0"/>
              </a:rPr>
              <a:t>Lambdas (better this)</a:t>
            </a:r>
          </a:p>
          <a:p>
            <a:r>
              <a:rPr lang="en-US" dirty="0">
                <a:solidFill>
                  <a:srgbClr val="2A2A2A"/>
                </a:solidFill>
                <a:latin typeface="Arial" charset="0"/>
                <a:cs typeface="Arial" charset="0"/>
              </a:rPr>
              <a:t>Compile time type checking</a:t>
            </a:r>
          </a:p>
          <a:p>
            <a:r>
              <a:rPr lang="en-US" dirty="0" err="1">
                <a:solidFill>
                  <a:srgbClr val="2A2A2A"/>
                </a:solidFill>
                <a:latin typeface="Arial" charset="0"/>
                <a:cs typeface="Arial" charset="0"/>
              </a:rPr>
              <a:t>Enums</a:t>
            </a:r>
            <a:endParaRPr lang="en-US" dirty="0">
              <a:solidFill>
                <a:srgbClr val="2A2A2A"/>
              </a:solidFill>
              <a:latin typeface="Arial" charset="0"/>
              <a:cs typeface="Arial" charset="0"/>
            </a:endParaRPr>
          </a:p>
          <a:p>
            <a:r>
              <a:rPr lang="en-US" dirty="0">
                <a:solidFill>
                  <a:srgbClr val="2A2A2A"/>
                </a:solidFill>
                <a:latin typeface="Arial" charset="0"/>
                <a:cs typeface="Arial" charset="0"/>
              </a:rPr>
              <a:t>Interfaces (API, option bags, JSON, external libraries etc.)</a:t>
            </a:r>
          </a:p>
          <a:p>
            <a:r>
              <a:rPr lang="en-US" dirty="0">
                <a:solidFill>
                  <a:srgbClr val="2A2A2A"/>
                </a:solidFill>
                <a:latin typeface="Arial" charset="0"/>
                <a:cs typeface="Arial" charset="0"/>
              </a:rPr>
              <a:t>Classes</a:t>
            </a:r>
          </a:p>
          <a:p>
            <a:r>
              <a:rPr lang="en-US" dirty="0">
                <a:solidFill>
                  <a:srgbClr val="2A2A2A"/>
                </a:solidFill>
                <a:latin typeface="Arial" charset="0"/>
                <a:cs typeface="Arial" charset="0"/>
              </a:rPr>
              <a:t>Inheritance</a:t>
            </a:r>
          </a:p>
          <a:p>
            <a:r>
              <a:rPr lang="en-US" dirty="0">
                <a:solidFill>
                  <a:srgbClr val="2A2A2A"/>
                </a:solidFill>
                <a:latin typeface="Arial" charset="0"/>
                <a:cs typeface="Arial" charset="0"/>
              </a:rPr>
              <a:t>Generics</a:t>
            </a:r>
          </a:p>
          <a:p>
            <a:r>
              <a:rPr lang="en-US" dirty="0">
                <a:solidFill>
                  <a:srgbClr val="2A2A2A"/>
                </a:solidFill>
                <a:latin typeface="Arial" charset="0"/>
                <a:cs typeface="Arial" charset="0"/>
              </a:rPr>
              <a:t>Modules</a:t>
            </a:r>
          </a:p>
        </p:txBody>
      </p:sp>
    </p:spTree>
    <p:extLst>
      <p:ext uri="{BB962C8B-B14F-4D97-AF65-F5344CB8AC3E}">
        <p14:creationId xmlns:p14="http://schemas.microsoft.com/office/powerpoint/2010/main" val="425720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Internal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Calibri"/>
              </a:rPr>
              <a:t>Simple to get started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"/>
              </a:rPr>
              <a:t>Implements module pattern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"/>
              </a:rPr>
              <a:t>provides namespacing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"/>
              </a:rPr>
              <a:t>can put entire application in one global</a:t>
            </a:r>
          </a:p>
          <a:p>
            <a:r>
              <a:rPr lang="en-US">
                <a:solidFill>
                  <a:srgbClr val="000000"/>
                </a:solidFill>
                <a:latin typeface="Calibri"/>
              </a:rPr>
              <a:t>BUT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"/>
              </a:rPr>
              <a:t>Open and too flexible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"/>
              </a:rPr>
              <a:t>Can add to an internal module from any file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"/>
              </a:rPr>
              <a:t>Leads to code organisation rot.</a:t>
            </a:r>
          </a:p>
        </p:txBody>
      </p:sp>
    </p:spTree>
    <p:extLst>
      <p:ext uri="{BB962C8B-B14F-4D97-AF65-F5344CB8AC3E}">
        <p14:creationId xmlns:p14="http://schemas.microsoft.com/office/powerpoint/2010/main" val="415404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Modules </a:t>
            </a:r>
            <a:br>
              <a:rPr lang="en-US" dirty="0" smtClean="0"/>
            </a:br>
            <a:r>
              <a:rPr lang="en-US" dirty="0" smtClean="0"/>
              <a:t>Demo</a:t>
            </a:r>
            <a:endParaRPr lang="en-NZ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893" y="1839693"/>
            <a:ext cx="8120213" cy="4351338"/>
          </a:xfrm>
        </p:spPr>
      </p:pic>
    </p:spTree>
    <p:extLst>
      <p:ext uri="{BB962C8B-B14F-4D97-AF65-F5344CB8AC3E}">
        <p14:creationId xmlns:p14="http://schemas.microsoft.com/office/powerpoint/2010/main" val="396637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Supports AMD (Browser) and CommonJS (Node) </a:t>
            </a:r>
          </a:p>
          <a:p>
            <a:pPr lvl="1"/>
            <a:r>
              <a:rPr lang="en-US">
                <a:latin typeface="Calibri" charset="0"/>
              </a:rPr>
              <a:t>Common and easier syntax.</a:t>
            </a:r>
          </a:p>
          <a:p>
            <a:r>
              <a:rPr lang="en-US">
                <a:latin typeface="Calibri" charset="0"/>
              </a:rPr>
              <a:t>Structured: 1 file = 1 module</a:t>
            </a:r>
          </a:p>
          <a:p>
            <a:r>
              <a:rPr lang="en-US">
                <a:latin typeface="Calibri" charset="0"/>
              </a:rPr>
              <a:t>Use 'export=' syntax to make consumption cleaner.</a:t>
            </a:r>
          </a:p>
          <a:p>
            <a:endParaRPr lang="en-US"/>
          </a:p>
          <a:p>
            <a:r>
              <a:rPr lang="en-US"/>
              <a:t>Demo...</a:t>
            </a:r>
          </a:p>
        </p:txBody>
      </p:sp>
    </p:spTree>
    <p:extLst>
      <p:ext uri="{BB962C8B-B14F-4D97-AF65-F5344CB8AC3E}">
        <p14:creationId xmlns:p14="http://schemas.microsoft.com/office/powerpoint/2010/main" val="265655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Bundling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Typescript compiler can bundle files.</a:t>
            </a:r>
          </a:p>
          <a:p>
            <a:pPr lvl="1"/>
            <a:r>
              <a:rPr lang="en-US" dirty="0"/>
              <a:t>Not external modules.</a:t>
            </a:r>
          </a:p>
          <a:p>
            <a:r>
              <a:rPr lang="en-US" dirty="0"/>
              <a:t>Can also use </a:t>
            </a:r>
            <a:r>
              <a:rPr lang="en-US" dirty="0" err="1"/>
              <a:t>ASP.Net</a:t>
            </a:r>
            <a:r>
              <a:rPr lang="en-US" dirty="0"/>
              <a:t> bundling - it's just JS</a:t>
            </a:r>
          </a:p>
          <a:p>
            <a:endParaRPr lang="en-US" dirty="0"/>
          </a:p>
          <a:p>
            <a:r>
              <a:rPr lang="en-US" dirty="0"/>
              <a:t>External Modules</a:t>
            </a:r>
          </a:p>
          <a:p>
            <a:pPr lvl="1"/>
            <a:r>
              <a:rPr lang="en-US" dirty="0"/>
              <a:t>Require Optimization tool can combine external modules</a:t>
            </a:r>
          </a:p>
          <a:p>
            <a:pPr lvl="1"/>
            <a:r>
              <a:rPr lang="en-US" dirty="0"/>
              <a:t>Creates a single minified JS file.</a:t>
            </a:r>
          </a:p>
          <a:p>
            <a:pPr lvl="1"/>
            <a:r>
              <a:rPr lang="en-US" dirty="0"/>
              <a:t>Use require to get other JS modules on demand.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3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Definitely typed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664" y="1819870"/>
            <a:ext cx="10515600" cy="4351338"/>
          </a:xfrm>
        </p:spPr>
        <p:txBody>
          <a:bodyPr/>
          <a:lstStyle/>
          <a:p>
            <a:r>
              <a:rPr lang="en-US"/>
              <a:t>Types for 375+ libraries</a:t>
            </a:r>
          </a:p>
          <a:p>
            <a:r>
              <a:rPr lang="en-US"/>
              <a:t>Provides nice intellisense of 3rd party libraries, eg:</a:t>
            </a:r>
          </a:p>
          <a:p>
            <a:pPr lvl="1"/>
            <a:r>
              <a:rPr lang="en-US"/>
              <a:t>JQuery</a:t>
            </a:r>
          </a:p>
          <a:p>
            <a:pPr lvl="1"/>
            <a:r>
              <a:rPr lang="en-US"/>
              <a:t>knockout</a:t>
            </a:r>
          </a:p>
          <a:p>
            <a:pPr lvl="1"/>
            <a:r>
              <a:rPr lang="en-US"/>
              <a:t>Angular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7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Your Own Type Defs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alibri" charset="0"/>
              </a:rPr>
              <a:t>Aderant</a:t>
            </a:r>
            <a:r>
              <a:rPr lang="en-US" dirty="0">
                <a:latin typeface="Calibri" charset="0"/>
              </a:rPr>
              <a:t> uses an </a:t>
            </a:r>
            <a:r>
              <a:rPr lang="en-US" dirty="0" err="1">
                <a:latin typeface="Calibri" charset="0"/>
              </a:rPr>
              <a:t>oData</a:t>
            </a:r>
            <a:r>
              <a:rPr lang="en-US" dirty="0">
                <a:latin typeface="Calibri" charset="0"/>
              </a:rPr>
              <a:t> query service</a:t>
            </a:r>
          </a:p>
          <a:p>
            <a:r>
              <a:rPr lang="en-US" dirty="0">
                <a:latin typeface="Calibri" charset="0"/>
              </a:rPr>
              <a:t>Model our data to produce:</a:t>
            </a:r>
          </a:p>
          <a:p>
            <a:pPr lvl="1"/>
            <a:r>
              <a:rPr lang="en-US" dirty="0" err="1">
                <a:latin typeface="Calibri" charset="0"/>
              </a:rPr>
              <a:t>nHibernate</a:t>
            </a:r>
            <a:r>
              <a:rPr lang="en-US" dirty="0">
                <a:latin typeface="Calibri" charset="0"/>
              </a:rPr>
              <a:t> &amp; Entity Framework maps</a:t>
            </a:r>
          </a:p>
          <a:p>
            <a:pPr lvl="1"/>
            <a:r>
              <a:rPr lang="en-US" dirty="0">
                <a:latin typeface="Calibri" charset="0"/>
              </a:rPr>
              <a:t>C# and Typescript DTO's</a:t>
            </a:r>
          </a:p>
          <a:p>
            <a:r>
              <a:rPr lang="en-US" dirty="0">
                <a:latin typeface="Calibri" charset="0"/>
              </a:rPr>
              <a:t>Show our query service type </a:t>
            </a:r>
            <a:r>
              <a:rPr lang="en-US" dirty="0" err="1">
                <a:latin typeface="Calibri" charset="0"/>
              </a:rPr>
              <a:t>defs</a:t>
            </a:r>
            <a:r>
              <a:rPr lang="en-US" dirty="0">
                <a:latin typeface="Calibri" charset="0"/>
              </a:rPr>
              <a:t> (demo)</a:t>
            </a:r>
          </a:p>
          <a:p>
            <a:r>
              <a:rPr lang="en-US" dirty="0">
                <a:latin typeface="Calibri" charset="0"/>
              </a:rPr>
              <a:t>Typescript meets </a:t>
            </a:r>
            <a:r>
              <a:rPr lang="en-US" dirty="0" err="1">
                <a:latin typeface="Calibri" charset="0"/>
              </a:rPr>
              <a:t>oData</a:t>
            </a:r>
            <a:r>
              <a:rPr lang="en-US" dirty="0">
                <a:latin typeface="Calibri" charset="0"/>
              </a:rPr>
              <a:t> (demo)</a:t>
            </a:r>
          </a:p>
          <a:p>
            <a:pPr lvl="1"/>
            <a:r>
              <a:rPr lang="en-US" dirty="0">
                <a:latin typeface="Calibri" charset="0"/>
              </a:rPr>
              <a:t>Generate type definitions from </a:t>
            </a:r>
            <a:r>
              <a:rPr lang="en-US" dirty="0" err="1">
                <a:latin typeface="Calibri" charset="0"/>
              </a:rPr>
              <a:t>oData</a:t>
            </a:r>
            <a:r>
              <a:rPr lang="en-US" dirty="0">
                <a:latin typeface="Calibri" charset="0"/>
              </a:rPr>
              <a:t> metadata.</a:t>
            </a:r>
          </a:p>
          <a:p>
            <a:r>
              <a:rPr lang="en-US" dirty="0">
                <a:latin typeface="Calibri" charset="0"/>
              </a:rPr>
              <a:t>Why? Intellisense and compile time checking</a:t>
            </a:r>
          </a:p>
          <a:p>
            <a:pPr lvl="1"/>
            <a:r>
              <a:rPr lang="en-US" dirty="0">
                <a:latin typeface="Calibri" charset="0"/>
              </a:rPr>
              <a:t>Pick up typos early in the </a:t>
            </a:r>
            <a:r>
              <a:rPr lang="en-US" dirty="0" err="1">
                <a:latin typeface="Calibri" charset="0"/>
              </a:rPr>
              <a:t>dev</a:t>
            </a:r>
            <a:r>
              <a:rPr lang="en-US" dirty="0">
                <a:latin typeface="Calibri" charset="0"/>
              </a:rPr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411920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Debugging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Browser dev tools are JS environments not TS </a:t>
            </a:r>
          </a:p>
          <a:p>
            <a:pPr lvl="1"/>
            <a:r>
              <a:rPr lang="en-US">
                <a:latin typeface="Calibri" charset="0"/>
              </a:rPr>
              <a:t>Can't evaluate TS code, eg if it has types. </a:t>
            </a:r>
          </a:p>
          <a:p>
            <a:r>
              <a:rPr lang="en-US">
                <a:latin typeface="Calibri" charset="0"/>
              </a:rPr>
              <a:t>Personal preference is to debug JS </a:t>
            </a:r>
          </a:p>
          <a:p>
            <a:pPr lvl="1"/>
            <a:r>
              <a:rPr lang="en-US">
                <a:latin typeface="Calibri" charset="0"/>
              </a:rPr>
              <a:t>Avoids TS evaluation and the this versus _this problems</a:t>
            </a:r>
          </a:p>
          <a:p>
            <a:pPr marL="457200" lvl="1" indent="0">
              <a:buNone/>
            </a:pPr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Debugging in VS (Not us)</a:t>
            </a:r>
          </a:p>
          <a:p>
            <a:r>
              <a:rPr lang="en-US">
                <a:latin typeface="Calibri" charset="0"/>
              </a:rPr>
              <a:t>Demo Chrome &amp; IE with source maps.</a:t>
            </a:r>
          </a:p>
          <a:p>
            <a:pPr marL="0" indent="0">
              <a:buNone/>
            </a:pPr>
            <a:endParaRPr lang="en-US">
              <a:latin typeface="Calibri" charset="0"/>
            </a:endParaRPr>
          </a:p>
          <a:p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25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Unit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Initially we started writing our tests in Javascript</a:t>
            </a:r>
          </a:p>
          <a:p>
            <a:r>
              <a:rPr lang="en-US"/>
              <a:t>Now write all our Unit Tests in Typescript.</a:t>
            </a:r>
          </a:p>
          <a:p>
            <a:r>
              <a:rPr lang="en-US"/>
              <a:t>Use QUnit, QUnit-promise, Mockjax.</a:t>
            </a:r>
          </a:p>
          <a:p>
            <a:pPr lvl="1"/>
            <a:r>
              <a:rPr lang="en-US"/>
              <a:t>All these have type definitions available.</a:t>
            </a:r>
          </a:p>
          <a:p>
            <a:r>
              <a:rPr lang="en-US"/>
              <a:t>Run unit tests on each CI build</a:t>
            </a:r>
          </a:p>
        </p:txBody>
      </p:sp>
    </p:spTree>
    <p:extLst>
      <p:ext uri="{BB962C8B-B14F-4D97-AF65-F5344CB8AC3E}">
        <p14:creationId xmlns:p14="http://schemas.microsoft.com/office/powerpoint/2010/main" val="49162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Foundation Server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Source Control </a:t>
            </a:r>
          </a:p>
          <a:p>
            <a:pPr lvl="1"/>
            <a:r>
              <a:rPr lang="en-US" dirty="0" err="1">
                <a:latin typeface="Calibri" charset="0"/>
              </a:rPr>
              <a:t>js</a:t>
            </a:r>
            <a:r>
              <a:rPr lang="en-US" dirty="0">
                <a:latin typeface="Calibri" charset="0"/>
              </a:rPr>
              <a:t>, </a:t>
            </a:r>
            <a:r>
              <a:rPr lang="en-US" dirty="0" err="1">
                <a:latin typeface="Calibri" charset="0"/>
              </a:rPr>
              <a:t>js.map</a:t>
            </a:r>
            <a:r>
              <a:rPr lang="en-US" dirty="0">
                <a:latin typeface="Calibri" charset="0"/>
              </a:rPr>
              <a:t>, and .</a:t>
            </a:r>
            <a:r>
              <a:rPr lang="en-US" dirty="0" err="1">
                <a:latin typeface="Calibri" charset="0"/>
              </a:rPr>
              <a:t>d.ts</a:t>
            </a:r>
            <a:r>
              <a:rPr lang="en-US" dirty="0">
                <a:latin typeface="Calibri" charset="0"/>
              </a:rPr>
              <a:t> files not checked in.</a:t>
            </a:r>
          </a:p>
          <a:p>
            <a:r>
              <a:rPr lang="en-US" dirty="0"/>
              <a:t>Builds</a:t>
            </a:r>
          </a:p>
          <a:p>
            <a:pPr lvl="1"/>
            <a:r>
              <a:rPr lang="en-US" dirty="0"/>
              <a:t>Typescript is compiled as part of Solution/Project</a:t>
            </a:r>
          </a:p>
          <a:p>
            <a:pPr lvl="1"/>
            <a:r>
              <a:rPr lang="en-US" dirty="0"/>
              <a:t>If not using MS Build one can use the NPM package</a:t>
            </a:r>
          </a:p>
          <a:p>
            <a:pPr lvl="2"/>
            <a:r>
              <a:rPr lang="en-US" dirty="0"/>
              <a:t>Grunt</a:t>
            </a:r>
          </a:p>
          <a:p>
            <a:pPr lvl="2"/>
            <a:r>
              <a:rPr lang="en-US" dirty="0"/>
              <a:t>etc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4425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North Shore .NET User Group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/>
              <a:t>Check out our new web site</a:t>
            </a:r>
          </a:p>
          <a:p>
            <a:pPr marL="0" indent="0" algn="ctr">
              <a:buNone/>
            </a:pPr>
            <a:r>
              <a:rPr lang="en-NZ" dirty="0">
                <a:hlinkClick r:id="rId2"/>
              </a:rPr>
              <a:t>http://northshore.netusergroup.org.nz</a:t>
            </a:r>
            <a:r>
              <a:rPr lang="en-NZ" dirty="0" smtClean="0">
                <a:hlinkClick r:id="rId2"/>
              </a:rPr>
              <a:t>/</a:t>
            </a:r>
            <a:endParaRPr lang="en-NZ" dirty="0" smtClean="0"/>
          </a:p>
          <a:p>
            <a:pPr marL="0" indent="0">
              <a:buNone/>
            </a:pPr>
            <a:endParaRPr lang="en-NZ" dirty="0" smtClean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Next Meeting</a:t>
            </a:r>
            <a:endParaRPr lang="en-NZ" dirty="0"/>
          </a:p>
          <a:p>
            <a:pPr marL="0" indent="0" algn="ctr">
              <a:buNone/>
            </a:pPr>
            <a:r>
              <a:rPr lang="en-NZ" sz="2400" dirty="0">
                <a:hlinkClick r:id="rId3"/>
              </a:rPr>
              <a:t>http://northshore.netusergroup.org.nz/Meeting/Meetup/?</a:t>
            </a:r>
            <a:r>
              <a:rPr lang="en-NZ" sz="2400" dirty="0" smtClean="0">
                <a:hlinkClick r:id="rId3"/>
              </a:rPr>
              <a:t>id=M20140327</a:t>
            </a:r>
            <a:r>
              <a:rPr lang="en-NZ" dirty="0" smtClean="0"/>
              <a:t>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5155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3"/>
              </a:rPr>
              <a:t>Erich </a:t>
            </a:r>
            <a:r>
              <a:rPr lang="en-US" dirty="0" smtClean="0">
                <a:hlinkClick r:id="rId3"/>
              </a:rPr>
              <a:t>Gamma – </a:t>
            </a:r>
            <a:br>
              <a:rPr lang="en-US" dirty="0" smtClean="0">
                <a:hlinkClick r:id="rId3"/>
              </a:rPr>
            </a:br>
            <a:r>
              <a:rPr lang="en-NZ" b="1" dirty="0">
                <a:hlinkClick r:id="rId3"/>
              </a:rPr>
              <a:t>Building a Large Scale JavaScript Application in </a:t>
            </a:r>
            <a:r>
              <a:rPr lang="en-NZ" b="1" dirty="0" err="1">
                <a:hlinkClick r:id="rId3"/>
              </a:rPr>
              <a:t>TypeScript</a:t>
            </a:r>
            <a:r>
              <a:rPr lang="en-NZ" b="1" dirty="0">
                <a:hlinkClick r:id="rId3"/>
              </a:rPr>
              <a:t/>
            </a:r>
            <a:br>
              <a:rPr lang="en-NZ" b="1" dirty="0">
                <a:hlinkClick r:id="rId3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24"/>
          <p:cNvSpPr>
            <a:spLocks noGrp="1"/>
          </p:cNvSpPr>
          <p:nvPr/>
        </p:nvSpPr>
        <p:spPr>
          <a:xfrm>
            <a:off x="151218" y="422629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219289" y="2381146"/>
            <a:ext cx="2472484" cy="3591246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3260" tIns="46630" rIns="46630" bIns="932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b="1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Small 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50 kLOC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Modules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Classes</a:t>
            </a: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Promises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10% Typescript</a:t>
            </a:r>
            <a:endParaRPr lang="en-US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2223429" y="1914844"/>
            <a:ext cx="6872742" cy="4513005"/>
          </a:xfrm>
          <a:custGeom>
            <a:avLst/>
            <a:gdLst>
              <a:gd name="connsiteX0" fmla="*/ 0 w 7049865"/>
              <a:gd name="connsiteY0" fmla="*/ 3895686 h 3895686"/>
              <a:gd name="connsiteX1" fmla="*/ 754911 w 7049865"/>
              <a:gd name="connsiteY1" fmla="*/ 3619240 h 3895686"/>
              <a:gd name="connsiteX2" fmla="*/ 1371600 w 7049865"/>
              <a:gd name="connsiteY2" fmla="*/ 3236468 h 3895686"/>
              <a:gd name="connsiteX3" fmla="*/ 2360428 w 7049865"/>
              <a:gd name="connsiteY3" fmla="*/ 2991919 h 3895686"/>
              <a:gd name="connsiteX4" fmla="*/ 3434316 w 7049865"/>
              <a:gd name="connsiteY4" fmla="*/ 2237007 h 3895686"/>
              <a:gd name="connsiteX5" fmla="*/ 5103628 w 7049865"/>
              <a:gd name="connsiteY5" fmla="*/ 1599054 h 3895686"/>
              <a:gd name="connsiteX6" fmla="*/ 6730409 w 7049865"/>
              <a:gd name="connsiteY6" fmla="*/ 248719 h 3895686"/>
              <a:gd name="connsiteX7" fmla="*/ 7049386 w 7049865"/>
              <a:gd name="connsiteY7" fmla="*/ 4170 h 3895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49865" h="3895686">
                <a:moveTo>
                  <a:pt x="0" y="3895686"/>
                </a:moveTo>
                <a:cubicBezTo>
                  <a:pt x="263155" y="3812398"/>
                  <a:pt x="526311" y="3729110"/>
                  <a:pt x="754911" y="3619240"/>
                </a:cubicBezTo>
                <a:cubicBezTo>
                  <a:pt x="983511" y="3509370"/>
                  <a:pt x="1104014" y="3341022"/>
                  <a:pt x="1371600" y="3236468"/>
                </a:cubicBezTo>
                <a:cubicBezTo>
                  <a:pt x="1639186" y="3131914"/>
                  <a:pt x="2016642" y="3158496"/>
                  <a:pt x="2360428" y="2991919"/>
                </a:cubicBezTo>
                <a:cubicBezTo>
                  <a:pt x="2704214" y="2825342"/>
                  <a:pt x="2977116" y="2469151"/>
                  <a:pt x="3434316" y="2237007"/>
                </a:cubicBezTo>
                <a:cubicBezTo>
                  <a:pt x="3891516" y="2004863"/>
                  <a:pt x="4554279" y="1930435"/>
                  <a:pt x="5103628" y="1599054"/>
                </a:cubicBezTo>
                <a:cubicBezTo>
                  <a:pt x="5652977" y="1267673"/>
                  <a:pt x="6406116" y="514533"/>
                  <a:pt x="6730409" y="248719"/>
                </a:cubicBezTo>
                <a:cubicBezTo>
                  <a:pt x="7054702" y="-17095"/>
                  <a:pt x="7052044" y="-6463"/>
                  <a:pt x="7049386" y="4170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36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691773" y="2381146"/>
            <a:ext cx="2472484" cy="3591246"/>
          </a:xfrm>
          <a:prstGeom prst="rect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3260" tIns="46630" rIns="46630" bIns="932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b="1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Medium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100 kLOC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“AMD”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Lazy Loaded Contributions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50% Typescript</a:t>
            </a:r>
            <a:endParaRPr lang="en-US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142567" y="2381145"/>
            <a:ext cx="2472484" cy="3591246"/>
          </a:xfrm>
          <a:prstGeom prst="rect">
            <a:avLst/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3260" tIns="46630" rIns="46630" bIns="932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b="1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Larger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200 kLOC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Components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API</a:t>
            </a: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Dependency Injection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100% Typescript</a:t>
            </a:r>
            <a:endParaRPr lang="en-US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19896059">
            <a:off x="1776941" y="4013342"/>
            <a:ext cx="1354103" cy="5423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856" b="1" spc="-102" dirty="0">
                <a:ln w="3175">
                  <a:noFill/>
                </a:ln>
                <a:solidFill>
                  <a:srgbClr val="404040"/>
                </a:solidFill>
                <a:latin typeface="Segoe UI Light" pitchFamily="34" charset="0"/>
                <a:cs typeface="Arial" charset="0"/>
              </a:rPr>
              <a:t>patterns</a:t>
            </a:r>
            <a:endParaRPr lang="en-US" sz="2856" b="1" dirty="0">
              <a:solidFill>
                <a:srgbClr val="40404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9896059">
            <a:off x="1474220" y="5351479"/>
            <a:ext cx="1656823" cy="5423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856" b="1" spc="-102" dirty="0">
                <a:ln w="3175">
                  <a:noFill/>
                </a:ln>
                <a:solidFill>
                  <a:srgbClr val="404040"/>
                </a:solidFill>
                <a:latin typeface="Segoe UI Light" pitchFamily="34" charset="0"/>
                <a:cs typeface="Arial" charset="0"/>
              </a:rPr>
              <a:t>TypeScript</a:t>
            </a:r>
            <a:endParaRPr lang="en-US" sz="2856" b="1" dirty="0">
              <a:solidFill>
                <a:srgbClr val="404040"/>
              </a:solidFill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3225819" y="6022508"/>
            <a:ext cx="706156" cy="384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48" dirty="0">
                <a:gradFill>
                  <a:gsLst>
                    <a:gs pos="0">
                      <a:srgbClr val="404040">
                        <a:lumMod val="75000"/>
                        <a:lumOff val="25000"/>
                      </a:srgbClr>
                    </a:gs>
                    <a:gs pos="80000">
                      <a:srgbClr val="404040">
                        <a:lumMod val="65000"/>
                        <a:lumOff val="35000"/>
                      </a:srgbClr>
                    </a:gs>
                  </a:gsLst>
                  <a:lin ang="16200000" scaled="0"/>
                </a:gradFill>
              </a:rPr>
              <a:t>2011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8502474" y="6051165"/>
            <a:ext cx="786987" cy="384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48" dirty="0">
                <a:gradFill>
                  <a:gsLst>
                    <a:gs pos="0">
                      <a:srgbClr val="404040">
                        <a:lumMod val="75000"/>
                        <a:lumOff val="25000"/>
                      </a:srgbClr>
                    </a:gs>
                    <a:gs pos="80000">
                      <a:srgbClr val="404040">
                        <a:lumMod val="65000"/>
                        <a:lumOff val="35000"/>
                      </a:srgbClr>
                    </a:gs>
                  </a:gsLst>
                  <a:lin ang="16200000" scaled="0"/>
                </a:gradFill>
              </a:rPr>
              <a:t>2013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07917" y="6022508"/>
            <a:ext cx="706156" cy="384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48" dirty="0">
                <a:gradFill>
                  <a:gsLst>
                    <a:gs pos="0">
                      <a:srgbClr val="404040">
                        <a:lumMod val="75000"/>
                        <a:lumOff val="25000"/>
                      </a:srgbClr>
                    </a:gs>
                    <a:gs pos="80000">
                      <a:srgbClr val="404040">
                        <a:lumMod val="65000"/>
                        <a:lumOff val="35000"/>
                      </a:srgbClr>
                    </a:gs>
                  </a:gsLst>
                  <a:lin ang="16200000" scaled="0"/>
                </a:gradFill>
              </a:rPr>
              <a:t>2012</a:t>
            </a:r>
          </a:p>
        </p:txBody>
      </p:sp>
      <p:sp>
        <p:nvSpPr>
          <p:cNvPr id="14" name="Rectangle 13"/>
          <p:cNvSpPr/>
          <p:nvPr/>
        </p:nvSpPr>
        <p:spPr>
          <a:xfrm rot="19896059">
            <a:off x="2355760" y="2692014"/>
            <a:ext cx="718643" cy="5423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856" b="1" spc="-102" dirty="0">
                <a:ln w="3175">
                  <a:noFill/>
                </a:ln>
                <a:solidFill>
                  <a:srgbClr val="404040"/>
                </a:solidFill>
                <a:latin typeface="Segoe UI Light" pitchFamily="34" charset="0"/>
                <a:cs typeface="Arial" charset="0"/>
              </a:rPr>
              <a:t>size</a:t>
            </a:r>
            <a:endParaRPr lang="en-US" sz="2856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79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7113" y="1158331"/>
            <a:ext cx="9144000" cy="2387600"/>
          </a:xfrm>
        </p:spPr>
        <p:txBody>
          <a:bodyPr/>
          <a:lstStyle/>
          <a:p>
            <a:r>
              <a:rPr lang="en-US">
                <a:solidFill>
                  <a:srgbClr val="2A2A2A"/>
                </a:solidFill>
                <a:latin typeface="Arial" charset="0"/>
                <a:cs typeface="Arial" charset="0"/>
              </a:rPr>
              <a:t>Write JavaScript the way you really want to</a:t>
            </a:r>
            <a:endParaRPr lang="en-US">
              <a:latin typeface="Times" charset="0"/>
              <a:cs typeface="Times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About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Andy</a:t>
            </a:r>
            <a:endParaRPr lang="en-US" dirty="0"/>
          </a:p>
          <a:p>
            <a:r>
              <a:rPr lang="en-US" dirty="0" smtClean="0"/>
              <a:t>Mark</a:t>
            </a:r>
          </a:p>
          <a:p>
            <a:r>
              <a:rPr lang="en-US" dirty="0" err="1"/>
              <a:t>Aderant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08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based Case and ERP. </a:t>
            </a:r>
            <a:r>
              <a:rPr lang="en-US" dirty="0" err="1"/>
              <a:t>Customisable</a:t>
            </a:r>
            <a:r>
              <a:rPr lang="en-US"/>
              <a:t> by the customer</a:t>
            </a:r>
          </a:p>
          <a:p>
            <a:r>
              <a:rPr lang="en-US" smtClean="0"/>
              <a:t>67 </a:t>
            </a:r>
            <a:r>
              <a:rPr lang="en-US" dirty="0" smtClean="0"/>
              <a:t>KLOC script so </a:t>
            </a:r>
            <a:r>
              <a:rPr lang="en-US" dirty="0"/>
              <a:t>far</a:t>
            </a:r>
          </a:p>
          <a:p>
            <a:r>
              <a:rPr lang="en-US" dirty="0" smtClean="0"/>
              <a:t>A </a:t>
            </a:r>
            <a:r>
              <a:rPr lang="en-US" dirty="0"/>
              <a:t>large project (9+4+7=20 </a:t>
            </a:r>
            <a:r>
              <a:rPr lang="en-US" dirty="0" err="1"/>
              <a:t>devs</a:t>
            </a:r>
            <a:r>
              <a:rPr lang="en-US" dirty="0"/>
              <a:t> for 18-24 months)</a:t>
            </a:r>
          </a:p>
          <a:p>
            <a:r>
              <a:rPr lang="en-US" dirty="0"/>
              <a:t>Quite a few grads, some with 3 years experience, 4ish </a:t>
            </a:r>
            <a:r>
              <a:rPr lang="en-US" dirty="0" smtClean="0"/>
              <a:t>seniors</a:t>
            </a:r>
          </a:p>
          <a:p>
            <a:r>
              <a:rPr lang="en-US" dirty="0" smtClean="0"/>
              <a:t>Staff </a:t>
            </a:r>
            <a:r>
              <a:rPr lang="en-US" dirty="0"/>
              <a:t>familiar with OO and C#</a:t>
            </a:r>
          </a:p>
          <a:p>
            <a:r>
              <a:rPr lang="en-US" dirty="0"/>
              <a:t>Knockout, Kendo UI, JQuery, MVC, Web API</a:t>
            </a:r>
          </a:p>
        </p:txBody>
      </p:sp>
    </p:spTree>
    <p:extLst>
      <p:ext uri="{BB962C8B-B14F-4D97-AF65-F5344CB8AC3E}">
        <p14:creationId xmlns:p14="http://schemas.microsoft.com/office/powerpoint/2010/main" val="126824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3"/>
              </a:rPr>
              <a:t>Erich </a:t>
            </a:r>
            <a:r>
              <a:rPr lang="en-US" dirty="0" smtClean="0">
                <a:hlinkClick r:id="rId3"/>
              </a:rPr>
              <a:t>Gamma – </a:t>
            </a:r>
            <a:br>
              <a:rPr lang="en-US" dirty="0" smtClean="0">
                <a:hlinkClick r:id="rId3"/>
              </a:rPr>
            </a:br>
            <a:r>
              <a:rPr lang="en-NZ" b="1" dirty="0">
                <a:hlinkClick r:id="rId3"/>
              </a:rPr>
              <a:t>Building a Large Scale JavaScript Application in </a:t>
            </a:r>
            <a:r>
              <a:rPr lang="en-NZ" b="1" dirty="0" err="1">
                <a:hlinkClick r:id="rId3"/>
              </a:rPr>
              <a:t>TypeScript</a:t>
            </a:r>
            <a:r>
              <a:rPr lang="en-NZ" b="1" dirty="0">
                <a:hlinkClick r:id="rId3"/>
              </a:rPr>
              <a:t/>
            </a:r>
            <a:br>
              <a:rPr lang="en-NZ" b="1" dirty="0">
                <a:hlinkClick r:id="rId3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24"/>
          <p:cNvSpPr>
            <a:spLocks noGrp="1"/>
          </p:cNvSpPr>
          <p:nvPr/>
        </p:nvSpPr>
        <p:spPr>
          <a:xfrm>
            <a:off x="151218" y="422629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219289" y="2381146"/>
            <a:ext cx="2472484" cy="3591246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3260" tIns="46630" rIns="46630" bIns="932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b="1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Small 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50 kLOC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Modules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Classes</a:t>
            </a: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Promises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10% Typescript</a:t>
            </a:r>
            <a:endParaRPr lang="en-US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2223429" y="1914844"/>
            <a:ext cx="6872742" cy="4513005"/>
          </a:xfrm>
          <a:custGeom>
            <a:avLst/>
            <a:gdLst>
              <a:gd name="connsiteX0" fmla="*/ 0 w 7049865"/>
              <a:gd name="connsiteY0" fmla="*/ 3895686 h 3895686"/>
              <a:gd name="connsiteX1" fmla="*/ 754911 w 7049865"/>
              <a:gd name="connsiteY1" fmla="*/ 3619240 h 3895686"/>
              <a:gd name="connsiteX2" fmla="*/ 1371600 w 7049865"/>
              <a:gd name="connsiteY2" fmla="*/ 3236468 h 3895686"/>
              <a:gd name="connsiteX3" fmla="*/ 2360428 w 7049865"/>
              <a:gd name="connsiteY3" fmla="*/ 2991919 h 3895686"/>
              <a:gd name="connsiteX4" fmla="*/ 3434316 w 7049865"/>
              <a:gd name="connsiteY4" fmla="*/ 2237007 h 3895686"/>
              <a:gd name="connsiteX5" fmla="*/ 5103628 w 7049865"/>
              <a:gd name="connsiteY5" fmla="*/ 1599054 h 3895686"/>
              <a:gd name="connsiteX6" fmla="*/ 6730409 w 7049865"/>
              <a:gd name="connsiteY6" fmla="*/ 248719 h 3895686"/>
              <a:gd name="connsiteX7" fmla="*/ 7049386 w 7049865"/>
              <a:gd name="connsiteY7" fmla="*/ 4170 h 3895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49865" h="3895686">
                <a:moveTo>
                  <a:pt x="0" y="3895686"/>
                </a:moveTo>
                <a:cubicBezTo>
                  <a:pt x="263155" y="3812398"/>
                  <a:pt x="526311" y="3729110"/>
                  <a:pt x="754911" y="3619240"/>
                </a:cubicBezTo>
                <a:cubicBezTo>
                  <a:pt x="983511" y="3509370"/>
                  <a:pt x="1104014" y="3341022"/>
                  <a:pt x="1371600" y="3236468"/>
                </a:cubicBezTo>
                <a:cubicBezTo>
                  <a:pt x="1639186" y="3131914"/>
                  <a:pt x="2016642" y="3158496"/>
                  <a:pt x="2360428" y="2991919"/>
                </a:cubicBezTo>
                <a:cubicBezTo>
                  <a:pt x="2704214" y="2825342"/>
                  <a:pt x="2977116" y="2469151"/>
                  <a:pt x="3434316" y="2237007"/>
                </a:cubicBezTo>
                <a:cubicBezTo>
                  <a:pt x="3891516" y="2004863"/>
                  <a:pt x="4554279" y="1930435"/>
                  <a:pt x="5103628" y="1599054"/>
                </a:cubicBezTo>
                <a:cubicBezTo>
                  <a:pt x="5652977" y="1267673"/>
                  <a:pt x="6406116" y="514533"/>
                  <a:pt x="6730409" y="248719"/>
                </a:cubicBezTo>
                <a:cubicBezTo>
                  <a:pt x="7054702" y="-17095"/>
                  <a:pt x="7052044" y="-6463"/>
                  <a:pt x="7049386" y="4170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36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691773" y="2381146"/>
            <a:ext cx="2472484" cy="3591246"/>
          </a:xfrm>
          <a:prstGeom prst="rect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3260" tIns="46630" rIns="46630" bIns="932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b="1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Medium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100 kLOC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“AMD”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Lazy Loaded Contributions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50% Typescript</a:t>
            </a:r>
            <a:endParaRPr lang="en-US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142567" y="2381145"/>
            <a:ext cx="2472484" cy="3591246"/>
          </a:xfrm>
          <a:prstGeom prst="rect">
            <a:avLst/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3260" tIns="46630" rIns="46630" bIns="932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b="1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Larger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200 kLOC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Components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API</a:t>
            </a: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Dependency Injection</a:t>
            </a: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CA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r>
              <a:rPr lang="en-CA" sz="2448" spc="-5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100% Typescript</a:t>
            </a:r>
            <a:endParaRPr lang="en-US" sz="2448" spc="-5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19896059">
            <a:off x="1776941" y="4013342"/>
            <a:ext cx="1354103" cy="5423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856" b="1" spc="-102" dirty="0">
                <a:ln w="3175">
                  <a:noFill/>
                </a:ln>
                <a:solidFill>
                  <a:srgbClr val="404040"/>
                </a:solidFill>
                <a:latin typeface="Segoe UI Light" pitchFamily="34" charset="0"/>
                <a:cs typeface="Arial" charset="0"/>
              </a:rPr>
              <a:t>patterns</a:t>
            </a:r>
            <a:endParaRPr lang="en-US" sz="2856" b="1" dirty="0">
              <a:solidFill>
                <a:srgbClr val="40404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9896059">
            <a:off x="1474220" y="5351479"/>
            <a:ext cx="1656823" cy="5423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856" b="1" spc="-102" dirty="0">
                <a:ln w="3175">
                  <a:noFill/>
                </a:ln>
                <a:solidFill>
                  <a:srgbClr val="404040"/>
                </a:solidFill>
                <a:latin typeface="Segoe UI Light" pitchFamily="34" charset="0"/>
                <a:cs typeface="Arial" charset="0"/>
              </a:rPr>
              <a:t>TypeScript</a:t>
            </a:r>
            <a:endParaRPr lang="en-US" sz="2856" b="1" dirty="0">
              <a:solidFill>
                <a:srgbClr val="404040"/>
              </a:solidFill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3225819" y="6022508"/>
            <a:ext cx="706156" cy="384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48" dirty="0">
                <a:gradFill>
                  <a:gsLst>
                    <a:gs pos="0">
                      <a:srgbClr val="404040">
                        <a:lumMod val="75000"/>
                        <a:lumOff val="25000"/>
                      </a:srgbClr>
                    </a:gs>
                    <a:gs pos="80000">
                      <a:srgbClr val="404040">
                        <a:lumMod val="65000"/>
                        <a:lumOff val="35000"/>
                      </a:srgbClr>
                    </a:gs>
                  </a:gsLst>
                  <a:lin ang="16200000" scaled="0"/>
                </a:gradFill>
              </a:rPr>
              <a:t>2011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8502474" y="6051165"/>
            <a:ext cx="786987" cy="384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48" dirty="0">
                <a:gradFill>
                  <a:gsLst>
                    <a:gs pos="0">
                      <a:srgbClr val="404040">
                        <a:lumMod val="75000"/>
                        <a:lumOff val="25000"/>
                      </a:srgbClr>
                    </a:gs>
                    <a:gs pos="80000">
                      <a:srgbClr val="404040">
                        <a:lumMod val="65000"/>
                        <a:lumOff val="35000"/>
                      </a:srgbClr>
                    </a:gs>
                  </a:gsLst>
                  <a:lin ang="16200000" scaled="0"/>
                </a:gradFill>
              </a:rPr>
              <a:t>2013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07917" y="6022508"/>
            <a:ext cx="706156" cy="384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48" dirty="0">
                <a:gradFill>
                  <a:gsLst>
                    <a:gs pos="0">
                      <a:srgbClr val="404040">
                        <a:lumMod val="75000"/>
                        <a:lumOff val="25000"/>
                      </a:srgbClr>
                    </a:gs>
                    <a:gs pos="80000">
                      <a:srgbClr val="404040">
                        <a:lumMod val="65000"/>
                        <a:lumOff val="35000"/>
                      </a:srgbClr>
                    </a:gs>
                  </a:gsLst>
                  <a:lin ang="16200000" scaled="0"/>
                </a:gradFill>
              </a:rPr>
              <a:t>2012</a:t>
            </a:r>
          </a:p>
        </p:txBody>
      </p:sp>
      <p:sp>
        <p:nvSpPr>
          <p:cNvPr id="14" name="Rectangle 13"/>
          <p:cNvSpPr/>
          <p:nvPr/>
        </p:nvSpPr>
        <p:spPr>
          <a:xfrm rot="19896059">
            <a:off x="2355760" y="2692014"/>
            <a:ext cx="718643" cy="5423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856" b="1" spc="-102" dirty="0">
                <a:ln w="3175">
                  <a:noFill/>
                </a:ln>
                <a:solidFill>
                  <a:srgbClr val="404040"/>
                </a:solidFill>
                <a:latin typeface="Segoe UI Light" pitchFamily="34" charset="0"/>
                <a:cs typeface="Arial" charset="0"/>
              </a:rPr>
              <a:t>size</a:t>
            </a:r>
            <a:endParaRPr lang="en-US" sz="2856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3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JavaScript for large applications</a:t>
            </a:r>
          </a:p>
          <a:p>
            <a:r>
              <a:rPr lang="en-US" dirty="0">
                <a:latin typeface="Calibri" charset="0"/>
              </a:rPr>
              <a:t>A superset of JavaScript (you're already doing TypeScript!) (no big migrate) </a:t>
            </a:r>
          </a:p>
          <a:p>
            <a:r>
              <a:rPr lang="en-US" dirty="0"/>
              <a:t>Optional Static Types, OO and Modules</a:t>
            </a:r>
          </a:p>
          <a:p>
            <a:r>
              <a:rPr lang="en-US" dirty="0" smtClean="0"/>
              <a:t>Announced </a:t>
            </a:r>
            <a:r>
              <a:rPr lang="en-US" dirty="0"/>
              <a:t>2012, Anders Hejlsberg</a:t>
            </a:r>
          </a:p>
          <a:p>
            <a:r>
              <a:rPr lang="en-US" dirty="0"/>
              <a:t>Open source (written in </a:t>
            </a:r>
            <a:r>
              <a:rPr lang="en-US" dirty="0" err="1"/>
              <a:t>TypeScript</a:t>
            </a:r>
            <a:r>
              <a:rPr lang="en-US" dirty="0"/>
              <a:t>)</a:t>
            </a:r>
          </a:p>
          <a:p>
            <a:r>
              <a:rPr lang="en-US" dirty="0" smtClean="0">
                <a:latin typeface="Calibri" charset="0"/>
              </a:rPr>
              <a:t>'</a:t>
            </a:r>
            <a:r>
              <a:rPr lang="en-US" dirty="0" err="1" smtClean="0">
                <a:latin typeface="Calibri" charset="0"/>
              </a:rPr>
              <a:t>Javascript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>
                <a:latin typeface="Calibri" charset="0"/>
              </a:rPr>
              <a:t>the good bits' - over 30% is what NOT to do, </a:t>
            </a:r>
            <a:r>
              <a:rPr lang="en-US" dirty="0" err="1">
                <a:latin typeface="Calibri" charset="0"/>
              </a:rPr>
              <a:t>TypeScript</a:t>
            </a:r>
            <a:r>
              <a:rPr lang="en-US" dirty="0">
                <a:latin typeface="Calibri" charset="0"/>
              </a:rPr>
              <a:t> </a:t>
            </a:r>
            <a:r>
              <a:rPr lang="en-US" dirty="0" smtClean="0">
                <a:latin typeface="Calibri" charset="0"/>
              </a:rPr>
              <a:t>helps</a:t>
            </a: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34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</a:t>
            </a:r>
            <a:r>
              <a:rPr lang="en-US" dirty="0" err="1" smtClean="0"/>
              <a:t>TypeScript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</a:t>
            </a:r>
            <a:r>
              <a:rPr lang="en-US" dirty="0"/>
              <a:t>to debug</a:t>
            </a:r>
          </a:p>
          <a:p>
            <a:r>
              <a:rPr lang="en-US" dirty="0" smtClean="0"/>
              <a:t>ES6 </a:t>
            </a:r>
            <a:r>
              <a:rPr lang="en-US" dirty="0"/>
              <a:t>now (classes, modules, lambdas</a:t>
            </a:r>
            <a:r>
              <a:rPr lang="en-US" dirty="0" smtClean="0"/>
              <a:t>)</a:t>
            </a:r>
          </a:p>
          <a:p>
            <a:r>
              <a:rPr lang="en-US" dirty="0"/>
              <a:t>Produces clean idiomatic </a:t>
            </a:r>
            <a:r>
              <a:rPr lang="en-US" dirty="0" smtClean="0"/>
              <a:t>JavaScript</a:t>
            </a:r>
          </a:p>
          <a:p>
            <a:r>
              <a:rPr lang="fr-FR" dirty="0"/>
              <a:t>Tools - VS 2012/2013, </a:t>
            </a:r>
            <a:r>
              <a:rPr lang="fr-FR" dirty="0" smtClean="0"/>
              <a:t>R#</a:t>
            </a:r>
            <a:r>
              <a:rPr lang="en-US" dirty="0" smtClean="0"/>
              <a:t>, </a:t>
            </a:r>
            <a:r>
              <a:rPr lang="en-US" dirty="0"/>
              <a:t>Eclipse, Sublime, vi</a:t>
            </a:r>
            <a:r>
              <a:rPr lang="fr-FR" dirty="0"/>
              <a:t> etc. etc</a:t>
            </a:r>
            <a:r>
              <a:rPr lang="fr-FR" dirty="0" smtClean="0"/>
              <a:t>.</a:t>
            </a:r>
          </a:p>
          <a:p>
            <a:r>
              <a:rPr lang="fr-FR" smtClean="0"/>
              <a:t>TSLint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20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013" y="1819870"/>
            <a:ext cx="10515600" cy="4351338"/>
          </a:xfrm>
        </p:spPr>
        <p:txBody>
          <a:bodyPr/>
          <a:lstStyle/>
          <a:p>
            <a:r>
              <a:rPr lang="en-US" dirty="0"/>
              <a:t>Extra compile </a:t>
            </a:r>
            <a:r>
              <a:rPr lang="en-US" dirty="0" smtClean="0"/>
              <a:t>step (“</a:t>
            </a:r>
            <a:r>
              <a:rPr lang="en-US" dirty="0" err="1" smtClean="0"/>
              <a:t>Transpile</a:t>
            </a:r>
            <a:r>
              <a:rPr lang="en-US" dirty="0" smtClean="0"/>
              <a:t>”)</a:t>
            </a:r>
            <a:endParaRPr lang="en-US" dirty="0"/>
          </a:p>
          <a:p>
            <a:r>
              <a:rPr lang="en-US" dirty="0"/>
              <a:t>Source maps to debug, Personal preference is to debug JS</a:t>
            </a:r>
          </a:p>
          <a:p>
            <a:pPr lvl="1"/>
            <a:r>
              <a:rPr lang="en-US" dirty="0"/>
              <a:t>avoids TS evaluation and the this versus _this </a:t>
            </a:r>
            <a:r>
              <a:rPr lang="en-US" dirty="0" smtClean="0"/>
              <a:t>problems</a:t>
            </a:r>
            <a:endParaRPr lang="en-US" dirty="0"/>
          </a:p>
          <a:p>
            <a:r>
              <a:rPr lang="en-US" dirty="0"/>
              <a:t>Browser </a:t>
            </a:r>
            <a:r>
              <a:rPr lang="en-US" dirty="0" err="1"/>
              <a:t>dev</a:t>
            </a:r>
            <a:r>
              <a:rPr lang="en-US" dirty="0"/>
              <a:t> tools are JS environments not TS</a:t>
            </a:r>
          </a:p>
          <a:p>
            <a:pPr lvl="1"/>
            <a:r>
              <a:rPr lang="en-US" dirty="0"/>
              <a:t>Can't evaluate TS code, </a:t>
            </a:r>
            <a:r>
              <a:rPr lang="en-US" dirty="0" err="1"/>
              <a:t>eg</a:t>
            </a:r>
            <a:r>
              <a:rPr lang="en-US" dirty="0"/>
              <a:t> if it has types.</a:t>
            </a:r>
          </a:p>
          <a:p>
            <a:r>
              <a:rPr lang="en-US" dirty="0" err="1" smtClean="0"/>
              <a:t>ThirdParty</a:t>
            </a:r>
            <a:r>
              <a:rPr lang="en-US" dirty="0" smtClean="0"/>
              <a:t> </a:t>
            </a:r>
            <a:r>
              <a:rPr lang="en-US" dirty="0"/>
              <a:t>.</a:t>
            </a:r>
            <a:r>
              <a:rPr lang="en-US" dirty="0" err="1"/>
              <a:t>d.ts</a:t>
            </a:r>
            <a:r>
              <a:rPr lang="en-US" dirty="0"/>
              <a:t> files, find them, sometimes correct </a:t>
            </a:r>
            <a:r>
              <a:rPr lang="en-US" dirty="0" smtClean="0"/>
              <a:t>them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32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1027</TotalTime>
  <Words>887</Words>
  <Application>Microsoft Office PowerPoint</Application>
  <PresentationFormat>Widescreen</PresentationFormat>
  <Paragraphs>242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Andalus</vt:lpstr>
      <vt:lpstr>Arial</vt:lpstr>
      <vt:lpstr>Calibri</vt:lpstr>
      <vt:lpstr>Calibri Light</vt:lpstr>
      <vt:lpstr>Segoe UI</vt:lpstr>
      <vt:lpstr>Segoe UI Light</vt:lpstr>
      <vt:lpstr>Times</vt:lpstr>
      <vt:lpstr>office theme</vt:lpstr>
      <vt:lpstr>North Shore .NET User Group</vt:lpstr>
      <vt:lpstr>North Shore .NET User Group</vt:lpstr>
      <vt:lpstr>Write JavaScript the way you really want to</vt:lpstr>
      <vt:lpstr>About Us</vt:lpstr>
      <vt:lpstr>Our Project</vt:lpstr>
      <vt:lpstr>Erich Gamma –  Building a Large Scale JavaScript Application in TypeScript </vt:lpstr>
      <vt:lpstr>TypeScript</vt:lpstr>
      <vt:lpstr>Advantages of TypeScript</vt:lpstr>
      <vt:lpstr>Disadvantages</vt:lpstr>
      <vt:lpstr>Features. Don’t talk , demo.</vt:lpstr>
      <vt:lpstr>Internal Modules</vt:lpstr>
      <vt:lpstr>Simple Modules  Demo</vt:lpstr>
      <vt:lpstr>External Modules</vt:lpstr>
      <vt:lpstr>Bundling Modules</vt:lpstr>
      <vt:lpstr>Definitely typed</vt:lpstr>
      <vt:lpstr>Create Your Own Type Defs</vt:lpstr>
      <vt:lpstr>Debugging</vt:lpstr>
      <vt:lpstr>Unit Testing</vt:lpstr>
      <vt:lpstr>Team Foundation Server</vt:lpstr>
      <vt:lpstr>Erich Gamma –  Building a Large Scale JavaScript Application in TypeScript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Greene</dc:creator>
  <cp:lastModifiedBy>Mark Greene</cp:lastModifiedBy>
  <cp:revision>46</cp:revision>
  <dcterms:created xsi:type="dcterms:W3CDTF">2013-07-15T20:26:40Z</dcterms:created>
  <dcterms:modified xsi:type="dcterms:W3CDTF">2014-08-31T20:52:51Z</dcterms:modified>
</cp:coreProperties>
</file>