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616" r:id="rId6"/>
    <p:sldMasterId id="2147484894" r:id="rId7"/>
  </p:sldMasterIdLst>
  <p:notesMasterIdLst>
    <p:notesMasterId r:id="rId42"/>
  </p:notesMasterIdLst>
  <p:handoutMasterIdLst>
    <p:handoutMasterId r:id="rId43"/>
  </p:handoutMasterIdLst>
  <p:sldIdLst>
    <p:sldId id="564" r:id="rId8"/>
    <p:sldId id="753" r:id="rId9"/>
    <p:sldId id="760" r:id="rId10"/>
    <p:sldId id="565" r:id="rId11"/>
    <p:sldId id="719" r:id="rId12"/>
    <p:sldId id="714" r:id="rId13"/>
    <p:sldId id="720" r:id="rId14"/>
    <p:sldId id="718" r:id="rId15"/>
    <p:sldId id="717" r:id="rId16"/>
    <p:sldId id="716" r:id="rId17"/>
    <p:sldId id="715" r:id="rId18"/>
    <p:sldId id="619" r:id="rId19"/>
    <p:sldId id="729" r:id="rId20"/>
    <p:sldId id="750" r:id="rId21"/>
    <p:sldId id="740" r:id="rId22"/>
    <p:sldId id="744" r:id="rId23"/>
    <p:sldId id="747" r:id="rId24"/>
    <p:sldId id="746" r:id="rId25"/>
    <p:sldId id="758" r:id="rId26"/>
    <p:sldId id="751" r:id="rId27"/>
    <p:sldId id="739" r:id="rId28"/>
    <p:sldId id="749" r:id="rId29"/>
    <p:sldId id="755" r:id="rId30"/>
    <p:sldId id="543" r:id="rId31"/>
    <p:sldId id="743" r:id="rId32"/>
    <p:sldId id="748" r:id="rId33"/>
    <p:sldId id="701" r:id="rId34"/>
    <p:sldId id="759" r:id="rId35"/>
    <p:sldId id="757" r:id="rId36"/>
    <p:sldId id="756" r:id="rId37"/>
    <p:sldId id="696" r:id="rId38"/>
    <p:sldId id="669" r:id="rId39"/>
    <p:sldId id="737" r:id="rId40"/>
    <p:sldId id="745" r:id="rId41"/>
  </p:sldIdLst>
  <p:sldSz cx="12436475" cy="6994525"/>
  <p:notesSz cx="7010400" cy="92964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cottGU" id="{8C748964-7B22-4C8F-840F-8A353421BDFE}">
          <p14:sldIdLst>
            <p14:sldId id="564"/>
            <p14:sldId id="753"/>
            <p14:sldId id="760"/>
            <p14:sldId id="565"/>
            <p14:sldId id="719"/>
            <p14:sldId id="714"/>
            <p14:sldId id="720"/>
            <p14:sldId id="718"/>
            <p14:sldId id="717"/>
            <p14:sldId id="716"/>
            <p14:sldId id="715"/>
            <p14:sldId id="619"/>
            <p14:sldId id="729"/>
            <p14:sldId id="750"/>
            <p14:sldId id="740"/>
            <p14:sldId id="744"/>
            <p14:sldId id="747"/>
            <p14:sldId id="746"/>
            <p14:sldId id="758"/>
            <p14:sldId id="751"/>
            <p14:sldId id="739"/>
            <p14:sldId id="749"/>
            <p14:sldId id="755"/>
            <p14:sldId id="543"/>
            <p14:sldId id="743"/>
            <p14:sldId id="748"/>
            <p14:sldId id="701"/>
            <p14:sldId id="759"/>
            <p14:sldId id="757"/>
            <p14:sldId id="756"/>
            <p14:sldId id="696"/>
            <p14:sldId id="669"/>
            <p14:sldId id="737"/>
            <p14:sldId id="745"/>
          </p14:sldIdLst>
        </p14:section>
      </p14:sectionLst>
    </p:ext>
    <p:ext uri="{EFAFB233-063F-42B5-8137-9DF3F51BA10A}">
      <p15:sldGuideLst xmlns:p15="http://schemas.microsoft.com/office/powerpoint/2012/main">
        <p15:guide id="1" orient="horz" pos="187" userDrawn="1">
          <p15:clr>
            <a:srgbClr val="A4A3A4"/>
          </p15:clr>
        </p15:guide>
        <p15:guide id="2" orient="horz" pos="763">
          <p15:clr>
            <a:srgbClr val="A4A3A4"/>
          </p15:clr>
        </p15:guide>
        <p15:guide id="3" orient="horz" pos="1339" userDrawn="1">
          <p15:clr>
            <a:srgbClr val="A4A3A4"/>
          </p15:clr>
        </p15:guide>
        <p15:guide id="4" orient="horz" pos="2491" userDrawn="1">
          <p15:clr>
            <a:srgbClr val="A4A3A4"/>
          </p15:clr>
        </p15:guide>
        <p15:guide id="5" orient="horz" pos="4219" userDrawn="1">
          <p15:clr>
            <a:srgbClr val="A4A3A4"/>
          </p15:clr>
        </p15:guide>
        <p15:guide id="6" orient="horz" pos="3643" userDrawn="1">
          <p15:clr>
            <a:srgbClr val="A4A3A4"/>
          </p15:clr>
        </p15:guide>
        <p15:guide id="7" orient="horz" pos="3067" userDrawn="1">
          <p15:clr>
            <a:srgbClr val="A4A3A4"/>
          </p15:clr>
        </p15:guide>
        <p15:guide id="8" orient="horz" pos="1915" userDrawn="1">
          <p15:clr>
            <a:srgbClr val="A4A3A4"/>
          </p15:clr>
        </p15:guide>
        <p15:guide id="10" pos="173" userDrawn="1">
          <p15:clr>
            <a:srgbClr val="A4A3A4"/>
          </p15:clr>
        </p15:guide>
        <p15:guide id="11" pos="1325" userDrawn="1">
          <p15:clr>
            <a:srgbClr val="A4A3A4"/>
          </p15:clr>
        </p15:guide>
        <p15:guide id="12" pos="7661" userDrawn="1">
          <p15:clr>
            <a:srgbClr val="A4A3A4"/>
          </p15:clr>
        </p15:guide>
        <p15:guide id="13" pos="749" userDrawn="1">
          <p15:clr>
            <a:srgbClr val="A4A3A4"/>
          </p15:clr>
        </p15:guide>
        <p15:guide id="14" pos="7085" userDrawn="1">
          <p15:clr>
            <a:srgbClr val="A4A3A4"/>
          </p15:clr>
        </p15:guide>
        <p15:guide id="15" pos="3629" userDrawn="1">
          <p15:clr>
            <a:srgbClr val="A4A3A4"/>
          </p15:clr>
        </p15:guide>
        <p15:guide id="16" pos="1901">
          <p15:clr>
            <a:srgbClr val="A4A3A4"/>
          </p15:clr>
        </p15:guide>
        <p15:guide id="17" pos="2477" userDrawn="1">
          <p15:clr>
            <a:srgbClr val="A4A3A4"/>
          </p15:clr>
        </p15:guide>
        <p15:guide id="18" pos="4205" userDrawn="1">
          <p15:clr>
            <a:srgbClr val="A4A3A4"/>
          </p15:clr>
        </p15:guide>
        <p15:guide id="20" pos="5357" userDrawn="1">
          <p15:clr>
            <a:srgbClr val="A4A3A4"/>
          </p15:clr>
        </p15:guide>
        <p15:guide id="21" pos="5957" userDrawn="1">
          <p15:clr>
            <a:srgbClr val="A4A3A4"/>
          </p15:clr>
        </p15:guide>
        <p15:guide id="22" pos="6509" userDrawn="1">
          <p15:clr>
            <a:srgbClr val="A4A3A4"/>
          </p15:clr>
        </p15:guide>
        <p15:guide id="23" pos="3053" userDrawn="1">
          <p15:clr>
            <a:srgbClr val="A4A3A4"/>
          </p15:clr>
        </p15:guide>
        <p15:guide id="24" pos="3917" userDrawn="1">
          <p15:clr>
            <a:srgbClr val="A4A3A4"/>
          </p15:clr>
        </p15:guide>
        <p15:guide id="27" pos="4781" userDrawn="1">
          <p15:clr>
            <a:srgbClr val="A4A3A4"/>
          </p15:clr>
        </p15:guide>
        <p15:guide id="28" orient="horz" pos="1051" userDrawn="1">
          <p15:clr>
            <a:srgbClr val="A4A3A4"/>
          </p15:clr>
        </p15:guide>
      </p15:sldGuideLst>
    </p:ext>
    <p:ext uri="{2D200454-40CA-4A62-9FC3-DE9A4176ACB9}">
      <p15:notesGuideLst xmlns:p15="http://schemas.microsoft.com/office/powerpoint/2012/main">
        <p15:guide id="1" orient="horz" pos="2924" userDrawn="1">
          <p15:clr>
            <a:srgbClr val="A4A3A4"/>
          </p15:clr>
        </p15:guide>
        <p15:guide id="2" pos="2164" userDrawn="1">
          <p15:clr>
            <a:srgbClr val="A4A3A4"/>
          </p15:clr>
        </p15:guide>
        <p15:guide id="3" orient="horz" pos="2928" userDrawn="1">
          <p15:clr>
            <a:srgbClr val="A4A3A4"/>
          </p15:clr>
        </p15:guide>
        <p15:guide id="4"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Lindsay Berg" initials="LB" lastIdx="2" clrIdx="2"/>
  <p:cmAuthor id="3" name="Chris Wells" initials="CW" lastIdx="10" clrIdx="3">
    <p:extLst/>
  </p:cmAuthor>
  <p:cmAuthor id="4" name="Karri Alexion-Tiernan" initials="K" lastIdx="2" clrIdx="4">
    <p:extLst/>
  </p:cmAuthor>
  <p:cmAuthor id="5" name="Sarah Wright" initials="SW" lastIdx="30"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72C6"/>
    <a:srgbClr val="B4009E"/>
    <a:srgbClr val="7BAC00"/>
    <a:srgbClr val="E81123"/>
    <a:srgbClr val="8CC600"/>
    <a:srgbClr val="009AC4"/>
    <a:srgbClr val="007466"/>
    <a:srgbClr val="68217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4522" autoAdjust="0"/>
  </p:normalViewPr>
  <p:slideViewPr>
    <p:cSldViewPr snapToGrid="0">
      <p:cViewPr>
        <p:scale>
          <a:sx n="66" d="100"/>
          <a:sy n="66" d="100"/>
        </p:scale>
        <p:origin x="773" y="1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5357"/>
        <p:guide pos="5957"/>
        <p:guide pos="6509"/>
        <p:guide pos="3053"/>
        <p:guide pos="3917"/>
        <p:guide pos="4781"/>
        <p:guide orient="horz" pos="1051"/>
      </p:guideLst>
    </p:cSldViewPr>
  </p:slideViewPr>
  <p:outlineViewPr>
    <p:cViewPr>
      <p:scale>
        <a:sx n="33" d="100"/>
        <a:sy n="33" d="100"/>
      </p:scale>
      <p:origin x="0" y="-9858"/>
    </p:cViewPr>
  </p:outlineViewPr>
  <p:notesTextViewPr>
    <p:cViewPr>
      <p:scale>
        <a:sx n="20" d="100"/>
        <a:sy n="20" d="100"/>
      </p:scale>
      <p:origin x="0" y="0"/>
    </p:cViewPr>
  </p:notesTextViewPr>
  <p:sorterViewPr>
    <p:cViewPr varScale="1">
      <p:scale>
        <a:sx n="1" d="1"/>
        <a:sy n="1" d="1"/>
      </p:scale>
      <p:origin x="0" y="0"/>
    </p:cViewPr>
  </p:sorterViewPr>
  <p:notesViewPr>
    <p:cSldViewPr snapToGrid="0" showGuides="1">
      <p:cViewPr varScale="1">
        <p:scale>
          <a:sx n="64" d="100"/>
          <a:sy n="64" d="100"/>
        </p:scale>
        <p:origin x="-2862" y="-108"/>
      </p:cViewPr>
      <p:guideLst>
        <p:guide orient="horz" pos="2924"/>
        <p:guide pos="2164"/>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0"/>
            <a:ext cx="3037840" cy="464820"/>
          </a:xfrm>
          <a:prstGeom prst="rect">
            <a:avLst/>
          </a:prstGeom>
        </p:spPr>
        <p:txBody>
          <a:bodyPr vert="horz" lIns="93175" tIns="46587" rIns="93175" bIns="46587" rtlCol="0"/>
          <a:lstStyle>
            <a:lvl1pPr algn="l">
              <a:defRPr sz="1200"/>
            </a:lvl1pPr>
          </a:lstStyle>
          <a:p>
            <a:endParaRPr lang="en-US" dirty="0"/>
          </a:p>
        </p:txBody>
      </p:sp>
      <p:sp>
        <p:nvSpPr>
          <p:cNvPr id="7" name="Date Placeholder 6"/>
          <p:cNvSpPr>
            <a:spLocks noGrp="1"/>
          </p:cNvSpPr>
          <p:nvPr>
            <p:ph type="dt" sz="quarter" idx="1"/>
          </p:nvPr>
        </p:nvSpPr>
        <p:spPr>
          <a:xfrm>
            <a:off x="3970940" y="0"/>
            <a:ext cx="3037840" cy="464820"/>
          </a:xfrm>
          <a:prstGeom prst="rect">
            <a:avLst/>
          </a:prstGeom>
        </p:spPr>
        <p:txBody>
          <a:bodyPr vert="horz" lIns="93175" tIns="46587" rIns="93175" bIns="46587" rtlCol="0"/>
          <a:lstStyle>
            <a:lvl1pPr algn="r">
              <a:defRPr sz="1200"/>
            </a:lvl1pPr>
          </a:lstStyle>
          <a:p>
            <a:fld id="{C1A05545-1893-40F1-BD2D-58D626242A16}" type="datetime1">
              <a:rPr lang="en-US" smtClean="0">
                <a:latin typeface="Segoe UI" pitchFamily="34" charset="0"/>
              </a:rPr>
              <a:t>3/29/2014</a:t>
            </a:fld>
            <a:endParaRPr lang="en-US" dirty="0">
              <a:latin typeface="Segoe UI" pitchFamily="34" charset="0"/>
            </a:endParaRPr>
          </a:p>
        </p:txBody>
      </p:sp>
      <p:sp>
        <p:nvSpPr>
          <p:cNvPr id="8" name="Footer Placeholder 7"/>
          <p:cNvSpPr>
            <a:spLocks noGrp="1"/>
          </p:cNvSpPr>
          <p:nvPr>
            <p:ph type="ftr" sz="quarter" idx="2"/>
          </p:nvPr>
        </p:nvSpPr>
        <p:spPr>
          <a:xfrm>
            <a:off x="0" y="8829967"/>
            <a:ext cx="5923788" cy="337975"/>
          </a:xfrm>
          <a:prstGeom prst="rect">
            <a:avLst/>
          </a:prstGeom>
        </p:spPr>
        <p:txBody>
          <a:bodyPr vert="horz" lIns="93175" tIns="46587" rIns="93175" bIns="46587" rtlCol="0" anchor="b"/>
          <a:lstStyle>
            <a:lvl1pPr algn="l">
              <a:defRPr sz="1200"/>
            </a:lvl1pPr>
          </a:lstStyle>
          <a:p>
            <a:pPr marL="406022" defTabSz="931440"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6022" defTabSz="931440"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4" y="8829968"/>
            <a:ext cx="1096673" cy="464820"/>
          </a:xfrm>
          <a:prstGeom prst="rect">
            <a:avLst/>
          </a:prstGeom>
        </p:spPr>
        <p:txBody>
          <a:bodyPr vert="horz" lIns="93175" tIns="46587" rIns="93175" bIns="46587"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3037840" cy="464820"/>
          </a:xfrm>
          <a:prstGeom prst="rect">
            <a:avLst/>
          </a:prstGeom>
        </p:spPr>
        <p:txBody>
          <a:bodyPr vert="horz" lIns="93175" tIns="46587" rIns="93175" bIns="46587"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5" tIns="46587" rIns="93175" bIns="46587" rtlCol="0" anchor="ctr"/>
          <a:lstStyle/>
          <a:p>
            <a:endParaRPr lang="en-US" dirty="0"/>
          </a:p>
        </p:txBody>
      </p:sp>
      <p:sp>
        <p:nvSpPr>
          <p:cNvPr id="10" name="Footer Placeholder 9"/>
          <p:cNvSpPr>
            <a:spLocks noGrp="1"/>
          </p:cNvSpPr>
          <p:nvPr>
            <p:ph type="ftr" sz="quarter" idx="4"/>
          </p:nvPr>
        </p:nvSpPr>
        <p:spPr>
          <a:xfrm>
            <a:off x="0" y="8831581"/>
            <a:ext cx="6052313" cy="361897"/>
          </a:xfrm>
          <a:prstGeom prst="rect">
            <a:avLst/>
          </a:prstGeom>
        </p:spPr>
        <p:txBody>
          <a:bodyPr vert="horz" lIns="93175" tIns="46587" rIns="93175" bIns="46587" rtlCol="0" anchor="b"/>
          <a:lstStyle>
            <a:lvl1pPr marL="582343" indent="0" algn="l">
              <a:defRPr sz="1200"/>
            </a:lvl1pPr>
          </a:lstStyle>
          <a:p>
            <a:pPr defTabSz="93144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70940" y="0"/>
            <a:ext cx="3037840" cy="464820"/>
          </a:xfrm>
          <a:prstGeom prst="rect">
            <a:avLst/>
          </a:prstGeom>
        </p:spPr>
        <p:txBody>
          <a:bodyPr vert="horz" lIns="93175" tIns="46587" rIns="93175" bIns="46587" rtlCol="0"/>
          <a:lstStyle>
            <a:lvl1pPr algn="r">
              <a:defRPr sz="1200">
                <a:latin typeface="Segoe UI" pitchFamily="34" charset="0"/>
              </a:defRPr>
            </a:lvl1pPr>
          </a:lstStyle>
          <a:p>
            <a:fld id="{37A5EF12-FC44-45F6-A500-30D6D53E3873}" type="datetime1">
              <a:rPr lang="en-US" smtClean="0"/>
              <a:t>3/29/2014</a:t>
            </a:fld>
            <a:endParaRPr lang="en-US" dirty="0"/>
          </a:p>
        </p:txBody>
      </p:sp>
      <p:sp>
        <p:nvSpPr>
          <p:cNvPr id="12" name="Notes Placeholder 11"/>
          <p:cNvSpPr>
            <a:spLocks noGrp="1"/>
          </p:cNvSpPr>
          <p:nvPr>
            <p:ph type="body" sz="quarter" idx="3"/>
          </p:nvPr>
        </p:nvSpPr>
        <p:spPr>
          <a:xfrm>
            <a:off x="701041" y="4415791"/>
            <a:ext cx="5608320" cy="4183380"/>
          </a:xfrm>
          <a:prstGeom prst="rect">
            <a:avLst/>
          </a:prstGeom>
        </p:spPr>
        <p:txBody>
          <a:bodyPr vert="horz" lIns="93175" tIns="46587" rIns="93175" bIns="4658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6040627" y="8829968"/>
            <a:ext cx="968150" cy="464820"/>
          </a:xfrm>
          <a:prstGeom prst="rect">
            <a:avLst/>
          </a:prstGeom>
        </p:spPr>
        <p:txBody>
          <a:bodyPr vert="horz" lIns="93175" tIns="46587" rIns="93175" bIns="46587"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REQUIRED</a:t>
            </a:r>
            <a:r>
              <a:rPr lang="en-US" baseline="0" dirty="0" smtClean="0"/>
              <a:t> SLIDE</a:t>
            </a:r>
            <a:endParaRPr lang="en-US" dirty="0"/>
          </a:p>
        </p:txBody>
      </p:sp>
      <p:sp>
        <p:nvSpPr>
          <p:cNvPr id="5" name="Footer Placeholder 4"/>
          <p:cNvSpPr>
            <a:spLocks noGrp="1"/>
          </p:cNvSpPr>
          <p:nvPr>
            <p:ph type="ftr" sz="quarter" idx="11"/>
          </p:nvPr>
        </p:nvSpPr>
        <p:spPr/>
        <p:txBody>
          <a:bodyPr/>
          <a:lstStyle/>
          <a:p>
            <a:pPr defTabSz="91263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263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B7936D-AB25-4BB4-A746-14709490ED71}" type="datetime1">
              <a:rPr lang="en-US" smtClean="0">
                <a:solidFill>
                  <a:prstClr val="black"/>
                </a:solidFill>
              </a:rPr>
              <a:t>3/29/2014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8" name="Header Placeholder 7"/>
          <p:cNvSpPr>
            <a:spLocks noGrp="1"/>
          </p:cNvSpPr>
          <p:nvPr>
            <p:ph type="hdr" sz="quarter" idx="14"/>
          </p:nvPr>
        </p:nvSpPr>
        <p:spPr/>
        <p:txBody>
          <a:bodyPr/>
          <a:lstStyle/>
          <a:p>
            <a:endParaRPr lang="en-US" dirty="0"/>
          </a:p>
        </p:txBody>
      </p:sp>
    </p:spTree>
    <p:extLst>
      <p:ext uri="{BB962C8B-B14F-4D97-AF65-F5344CB8AC3E}">
        <p14:creationId xmlns:p14="http://schemas.microsoft.com/office/powerpoint/2010/main" val="4074946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10937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To begin</a:t>
            </a:r>
            <a:r>
              <a:rPr lang="en-AU" baseline="0" dirty="0" smtClean="0"/>
              <a:t> with, we should mention the main features of Windows Azure Service Bus. Essentially, the Service Bus provides a rich set of tools to support both </a:t>
            </a:r>
            <a:r>
              <a:rPr lang="en-AU" b="1" baseline="0" dirty="0" smtClean="0"/>
              <a:t>connectivity</a:t>
            </a:r>
            <a:r>
              <a:rPr lang="en-AU" baseline="0" dirty="0" smtClean="0"/>
              <a:t> via the cloud (using relays &amp; protocol tunnel eventing) as well as </a:t>
            </a:r>
            <a:r>
              <a:rPr lang="en-AU" b="1" baseline="0" dirty="0" smtClean="0"/>
              <a:t>Pub / Sub messaging structures </a:t>
            </a:r>
            <a:r>
              <a:rPr lang="en-AU" b="0" baseline="0" dirty="0" smtClean="0"/>
              <a:t>including queues and topics </a:t>
            </a:r>
            <a:r>
              <a:rPr lang="en-AU" baseline="0" dirty="0" smtClean="0"/>
              <a:t>to enable integration. It supports reliable transfer, routing through filters, and even some primitive transformation.</a:t>
            </a:r>
            <a:endParaRPr lang="en-AU" dirty="0"/>
          </a:p>
        </p:txBody>
      </p:sp>
      <p:sp>
        <p:nvSpPr>
          <p:cNvPr id="4" name="Slide Number Placeholder 3"/>
          <p:cNvSpPr>
            <a:spLocks noGrp="1"/>
          </p:cNvSpPr>
          <p:nvPr>
            <p:ph type="sldNum" sz="quarter" idx="10"/>
          </p:nvPr>
        </p:nvSpPr>
        <p:spPr/>
        <p:txBody>
          <a:bodyPr/>
          <a:lstStyle/>
          <a:p>
            <a:fld id="{55F89484-FCE2-41B1-8862-00B98A48F275}" type="slidenum">
              <a:rPr lang="en-AU" smtClean="0"/>
              <a:t>15</a:t>
            </a:fld>
            <a:endParaRPr lang="en-AU" dirty="0"/>
          </a:p>
        </p:txBody>
      </p:sp>
    </p:spTree>
    <p:extLst>
      <p:ext uri="{BB962C8B-B14F-4D97-AF65-F5344CB8AC3E}">
        <p14:creationId xmlns:p14="http://schemas.microsoft.com/office/powerpoint/2010/main" val="727965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Demo divider (if required) – enter name of demo.</a:t>
            </a:r>
          </a:p>
          <a:p>
            <a:endParaRPr lang="en-NZ" dirty="0" smtClean="0"/>
          </a:p>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485780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343512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689357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Sample for re-use – delete</a:t>
            </a:r>
            <a:r>
              <a:rPr lang="en-US" sz="1000" baseline="0" dirty="0" smtClean="0"/>
              <a:t> if not required.</a:t>
            </a:r>
          </a:p>
          <a:p>
            <a:endParaRPr lang="en-US" sz="1000" baseline="0" dirty="0" smtClean="0"/>
          </a:p>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4114852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though it was a good idea to first have a look at what</a:t>
            </a:r>
            <a:r>
              <a:rPr lang="en-US" baseline="0" dirty="0" smtClean="0"/>
              <a:t> makes </a:t>
            </a:r>
            <a:r>
              <a:rPr lang="en-US" dirty="0" smtClean="0"/>
              <a:t>BizTalk Services tick</a:t>
            </a:r>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3/29/2014 8:53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255089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Sample for re-use – delete</a:t>
            </a:r>
            <a:r>
              <a:rPr lang="en-US" sz="1000" baseline="0" dirty="0" smtClean="0"/>
              <a:t> if not required.</a:t>
            </a:r>
          </a:p>
          <a:p>
            <a:endParaRPr lang="en-US" sz="1000" baseline="0" dirty="0" smtClean="0"/>
          </a:p>
        </p:txBody>
      </p:sp>
      <p:sp>
        <p:nvSpPr>
          <p:cNvPr id="4" name="Header Placeholder 3"/>
          <p:cNvSpPr>
            <a:spLocks noGrp="1"/>
          </p:cNvSpPr>
          <p:nvPr>
            <p:ph type="hdr" sz="quarter" idx="10"/>
          </p:nvPr>
        </p:nvSpPr>
        <p:spPr/>
        <p:txBody>
          <a:bodyPr/>
          <a:lstStyle/>
          <a:p>
            <a:r>
              <a:rPr lang="en-US" dirty="0"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4F3F255-D418-4391-9F14-88ECCFA99468}" type="datetime1">
              <a:rPr lang="en-US" smtClean="0">
                <a:solidFill>
                  <a:prstClr val="black"/>
                </a:solidFill>
              </a:rPr>
              <a:pPr/>
              <a:t>3/29/2014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422016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Demo divider (if required) – enter name of demo.</a:t>
            </a:r>
          </a:p>
          <a:p>
            <a:endParaRPr lang="en-NZ" dirty="0" smtClean="0"/>
          </a:p>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803976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Sample for re-use – delete</a:t>
            </a:r>
            <a:r>
              <a:rPr lang="en-US" sz="1000" baseline="0" dirty="0" smtClean="0"/>
              <a:t> if not required.</a:t>
            </a:r>
          </a:p>
          <a:p>
            <a:endParaRPr lang="en-US" sz="1000" baseline="0" dirty="0" smtClean="0"/>
          </a:p>
        </p:txBody>
      </p:sp>
      <p:sp>
        <p:nvSpPr>
          <p:cNvPr id="4" name="Slide Number Placeholder 3"/>
          <p:cNvSpPr>
            <a:spLocks noGrp="1"/>
          </p:cNvSpPr>
          <p:nvPr>
            <p:ph type="sldNum" sz="quarter" idx="10"/>
          </p:nvPr>
        </p:nvSpPr>
        <p:spPr/>
        <p:txBody>
          <a:bodyPr/>
          <a:lstStyle/>
          <a:p>
            <a:fld id="{C48D5504-34D8-444C-8325-4523A193BFED}"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33351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REQUIRED SLIDE – complete session name, speaker name and short speaker bio</a:t>
            </a:r>
            <a:endParaRPr lang="en-US" dirty="0"/>
          </a:p>
        </p:txBody>
      </p:sp>
      <p:sp>
        <p:nvSpPr>
          <p:cNvPr id="5" name="Footer Placeholder 4"/>
          <p:cNvSpPr>
            <a:spLocks noGrp="1"/>
          </p:cNvSpPr>
          <p:nvPr>
            <p:ph type="ftr" sz="quarter" idx="11"/>
          </p:nvPr>
        </p:nvSpPr>
        <p:spPr/>
        <p:txBody>
          <a:bodyPr/>
          <a:lstStyle/>
          <a:p>
            <a:pPr defTabSz="91263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263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729D7B5-0140-46B5-BE7B-B80D305673A2}" type="datetime1">
              <a:rPr lang="en-US" smtClean="0">
                <a:solidFill>
                  <a:prstClr val="black"/>
                </a:solidFill>
              </a:rPr>
              <a:t>3/29/2014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4"/>
          </p:nvPr>
        </p:nvSpPr>
        <p:spPr/>
        <p:txBody>
          <a:bodyPr/>
          <a:lstStyle/>
          <a:p>
            <a:endParaRPr lang="en-US" dirty="0"/>
          </a:p>
        </p:txBody>
      </p:sp>
    </p:spTree>
    <p:extLst>
      <p:ext uri="{BB962C8B-B14F-4D97-AF65-F5344CB8AC3E}">
        <p14:creationId xmlns:p14="http://schemas.microsoft.com/office/powerpoint/2010/main" val="37246285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REQUIRED</a:t>
            </a:r>
            <a:r>
              <a:rPr lang="en-US" baseline="0" dirty="0" smtClean="0"/>
              <a:t> SLIDE</a:t>
            </a:r>
            <a:endParaRPr lang="en-US" dirty="0"/>
          </a:p>
        </p:txBody>
      </p:sp>
      <p:sp>
        <p:nvSpPr>
          <p:cNvPr id="5" name="Footer Placeholder 4"/>
          <p:cNvSpPr>
            <a:spLocks noGrp="1"/>
          </p:cNvSpPr>
          <p:nvPr>
            <p:ph type="ftr" sz="quarter" idx="11"/>
          </p:nvPr>
        </p:nvSpPr>
        <p:spPr/>
        <p:txBody>
          <a:bodyPr/>
          <a:lstStyle/>
          <a:p>
            <a:pPr defTabSz="91263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263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B7936D-AB25-4BB4-A746-14709490ED71}" type="datetime1">
              <a:rPr lang="en-US" smtClean="0">
                <a:solidFill>
                  <a:prstClr val="black"/>
                </a:solidFill>
              </a:rPr>
              <a:t>3/29/2014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8" name="Header Placeholder 7"/>
          <p:cNvSpPr>
            <a:spLocks noGrp="1"/>
          </p:cNvSpPr>
          <p:nvPr>
            <p:ph type="hdr" sz="quarter" idx="14"/>
          </p:nvPr>
        </p:nvSpPr>
        <p:spPr/>
        <p:txBody>
          <a:bodyPr/>
          <a:lstStyle/>
          <a:p>
            <a:endParaRPr lang="en-US" dirty="0"/>
          </a:p>
        </p:txBody>
      </p:sp>
    </p:spTree>
    <p:extLst>
      <p:ext uri="{BB962C8B-B14F-4D97-AF65-F5344CB8AC3E}">
        <p14:creationId xmlns:p14="http://schemas.microsoft.com/office/powerpoint/2010/main" val="2347987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REQUIRED SLIDE: enter</a:t>
            </a:r>
            <a:r>
              <a:rPr lang="en-NZ" baseline="0" dirty="0" smtClean="0"/>
              <a:t> contact details as appropriate.</a:t>
            </a:r>
          </a:p>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4266831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REQUIRED SLIDE – list resources</a:t>
            </a:r>
            <a:r>
              <a:rPr lang="en-US" baseline="0" dirty="0" smtClean="0"/>
              <a:t> used in presentation and extra material for further reading.</a:t>
            </a:r>
          </a:p>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2566358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3/29/2014 8:53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761615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420693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3/29/2014 8:53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089077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664212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0"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7A5EF12-FC44-45F6-A500-30D6D53E3873}"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48641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Sample for re-use – delete</a:t>
            </a:r>
            <a:r>
              <a:rPr lang="en-US" sz="1000" baseline="0" dirty="0" smtClean="0"/>
              <a:t> if not required.</a:t>
            </a:r>
          </a:p>
          <a:p>
            <a:endParaRPr lang="en-US" sz="1000" baseline="0" dirty="0" smtClean="0"/>
          </a:p>
        </p:txBody>
      </p:sp>
      <p:sp>
        <p:nvSpPr>
          <p:cNvPr id="4" name="Slide Number Placeholder 3"/>
          <p:cNvSpPr>
            <a:spLocks noGrp="1"/>
          </p:cNvSpPr>
          <p:nvPr>
            <p:ph type="sldNum" sz="quarter" idx="10"/>
          </p:nvPr>
        </p:nvSpPr>
        <p:spPr/>
        <p:txBody>
          <a:bodyPr/>
          <a:lstStyle/>
          <a:p>
            <a:fld id="{8E14B2D9-F344-4463-A3E2-4BE7327096B9}" type="slidenum">
              <a:rPr lang="en-US" smtClean="0">
                <a:solidFill>
                  <a:prstClr val="black"/>
                </a:solidFill>
              </a:rPr>
              <a:pPr/>
              <a:t>12</a:t>
            </a:fld>
            <a:endParaRPr lang="en-US" dirty="0">
              <a:solidFill>
                <a:prstClr val="black"/>
              </a:solidFill>
            </a:endParaRPr>
          </a:p>
        </p:txBody>
      </p:sp>
      <p:sp>
        <p:nvSpPr>
          <p:cNvPr id="5" name="Header Placeholder 4"/>
          <p:cNvSpPr>
            <a:spLocks noGrp="1"/>
          </p:cNvSpPr>
          <p:nvPr>
            <p:ph type="hdr" sz="quarter" idx="11"/>
          </p:nvPr>
        </p:nvSpPr>
        <p:spPr/>
        <p:txBody>
          <a:bodyPr/>
          <a:lstStyle/>
          <a:p>
            <a:endParaRPr lang="en-US" dirty="0"/>
          </a:p>
        </p:txBody>
      </p:sp>
    </p:spTree>
    <p:extLst>
      <p:ext uri="{BB962C8B-B14F-4D97-AF65-F5344CB8AC3E}">
        <p14:creationId xmlns:p14="http://schemas.microsoft.com/office/powerpoint/2010/main" val="2712980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key way to use the cloud is though</a:t>
            </a:r>
            <a:r>
              <a:rPr lang="en-US" baseline="0" dirty="0" smtClean="0"/>
              <a:t> integration. </a:t>
            </a:r>
          </a:p>
          <a:p>
            <a:r>
              <a:rPr lang="en-US" baseline="0" dirty="0" smtClean="0"/>
              <a:t> </a:t>
            </a:r>
          </a:p>
          <a:p>
            <a:pPr marL="171450" indent="-171450">
              <a:buFont typeface="Arial" pitchFamily="34" charset="0"/>
              <a:buChar char="•"/>
            </a:pPr>
            <a:r>
              <a:rPr lang="en-US" baseline="0" dirty="0" smtClean="0"/>
              <a:t>Windows Azure provides a great environment for running web apps and public facing services.  </a:t>
            </a:r>
          </a:p>
          <a:p>
            <a:pPr marL="171450" indent="-171450">
              <a:buFont typeface="Arial" pitchFamily="34" charset="0"/>
              <a:buChar char="•"/>
            </a:pPr>
            <a:r>
              <a:rPr lang="en-US" baseline="0" dirty="0" smtClean="0"/>
              <a:t>Also a great “DMZ” for connecting with partners.  </a:t>
            </a:r>
            <a:endParaRPr lang="en-US" dirty="0"/>
          </a:p>
        </p:txBody>
      </p:sp>
      <p:sp>
        <p:nvSpPr>
          <p:cNvPr id="4" name="Header Placeholder 3"/>
          <p:cNvSpPr>
            <a:spLocks noGrp="1"/>
          </p:cNvSpPr>
          <p:nvPr>
            <p:ph type="hdr" sz="quarter" idx="10"/>
          </p:nvPr>
        </p:nvSpPr>
        <p:spPr/>
        <p:txBody>
          <a:bodyPr/>
          <a:lstStyle/>
          <a:p>
            <a:r>
              <a:rPr lang="en-US" dirty="0" smtClean="0"/>
              <a:t>Build 2012</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F9F211B-7162-46EC-B559-F1EABFD2F3B7}" type="datetime1">
              <a:rPr lang="en-US" smtClean="0"/>
              <a:t>3/29/2014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763247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Soli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9" y="2508397"/>
            <a:ext cx="11228387" cy="1720381"/>
          </a:xfrm>
        </p:spPr>
        <p:txBody>
          <a:bodyPr/>
          <a:lstStyle>
            <a:lvl1pPr>
              <a:defRPr sz="6000">
                <a:solidFill>
                  <a:schemeClr val="bg1"/>
                </a:solidFill>
              </a:defRPr>
            </a:lvl1pPr>
          </a:lstStyle>
          <a:p>
            <a:r>
              <a:rPr lang="en-US" dirty="0" smtClean="0"/>
              <a:t>Headline here</a:t>
            </a:r>
            <a:endParaRPr lang="en-US" dirty="0"/>
          </a:p>
        </p:txBody>
      </p:sp>
      <p:sp>
        <p:nvSpPr>
          <p:cNvPr id="3" name="Subtitle 2"/>
          <p:cNvSpPr>
            <a:spLocks noGrp="1"/>
          </p:cNvSpPr>
          <p:nvPr>
            <p:ph type="subTitle" idx="1" hasCustomPrompt="1"/>
          </p:nvPr>
        </p:nvSpPr>
        <p:spPr>
          <a:xfrm>
            <a:off x="274702" y="4712108"/>
            <a:ext cx="8705850" cy="1055382"/>
          </a:xfrm>
        </p:spPr>
        <p:txBody>
          <a:bodyPr/>
          <a:lstStyle>
            <a:lvl1pPr marL="0" indent="0" algn="l">
              <a:buNone/>
              <a:defRPr sz="220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298" y="216899"/>
            <a:ext cx="2857500" cy="192405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7661" y="845501"/>
            <a:ext cx="6039693" cy="666843"/>
          </a:xfrm>
          <a:prstGeom prst="rect">
            <a:avLst/>
          </a:prstGeom>
        </p:spPr>
      </p:pic>
    </p:spTree>
    <p:extLst>
      <p:ext uri="{BB962C8B-B14F-4D97-AF65-F5344CB8AC3E}">
        <p14:creationId xmlns:p14="http://schemas.microsoft.com/office/powerpoint/2010/main" val="203856875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8pt Title/16pt Text - Purpl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3384866"/>
          </a:xfrm>
        </p:spPr>
        <p:txBody>
          <a:bodyPr lIns="146304" tIns="91440" rIns="146304" bIns="91440"/>
          <a:lstStyle>
            <a:lvl1pPr>
              <a:lnSpc>
                <a:spcPts val="6300"/>
              </a:lnSpc>
              <a:defRPr sz="5800" baseline="0">
                <a:solidFill>
                  <a:schemeClr val="bg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0"/>
              </a:lnSpc>
              <a:spcBef>
                <a:spcPts val="1200"/>
              </a:spcBef>
              <a:buNone/>
              <a:defRPr sz="1600" baseline="0">
                <a:solidFill>
                  <a:schemeClr val="bg1"/>
                </a:solidFill>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309133131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8pt Title/24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828800"/>
          </a:xfrm>
        </p:spPr>
        <p:txBody>
          <a:bodyPr lIns="146304" tIns="91440" rIns="146304" bIns="91440"/>
          <a:lstStyle>
            <a:lvl1pPr>
              <a:lnSpc>
                <a:spcPts val="6300"/>
              </a:lnSpc>
              <a:defRPr sz="5800" baseline="0">
                <a:solidFill>
                  <a:schemeClr val="accent1"/>
                </a:solidFill>
              </a:defRPr>
            </a:lvl1pPr>
          </a:lstStyle>
          <a:p>
            <a:r>
              <a:rPr lang="en-US" smtClean="0"/>
              <a:t>Lorem ipsum dolor sit</a:t>
            </a:r>
            <a:br>
              <a:rPr lang="en-US" smtClean="0"/>
            </a:br>
            <a:r>
              <a:rPr lang="en-US" smtClean="0"/>
              <a:t>amet, consectetuer adipi.</a:t>
            </a:r>
            <a:endParaRPr lang="en-US"/>
          </a:p>
        </p:txBody>
      </p:sp>
      <p:sp>
        <p:nvSpPr>
          <p:cNvPr id="3" name="Footer Placeholder 2"/>
          <p:cNvSpPr>
            <a:spLocks noGrp="1"/>
          </p:cNvSpPr>
          <p:nvPr>
            <p:ph type="ftr" sz="quarter" idx="10"/>
          </p:nvPr>
        </p:nvSpPr>
        <p:spPr/>
        <p:txBody>
          <a:bodyPr/>
          <a:lstStyle/>
          <a:p>
            <a:r>
              <a:rPr smtClean="0">
                <a:solidFill>
                  <a:srgbClr val="505050"/>
                </a:solidFill>
              </a:rPr>
              <a:t>Microsoft Confidential</a:t>
            </a:r>
            <a:endParaRPr>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a:solidFill>
                <a:srgbClr val="505050"/>
              </a:solidFill>
            </a:endParaRPr>
          </a:p>
        </p:txBody>
      </p:sp>
      <p:sp>
        <p:nvSpPr>
          <p:cNvPr id="7" name="Text Placeholder 6"/>
          <p:cNvSpPr>
            <a:spLocks noGrp="1"/>
          </p:cNvSpPr>
          <p:nvPr>
            <p:ph type="body" sz="quarter" idx="12" hasCustomPrompt="1"/>
          </p:nvPr>
        </p:nvSpPr>
        <p:spPr>
          <a:xfrm>
            <a:off x="274638" y="2857189"/>
            <a:ext cx="7670052" cy="3474397"/>
          </a:xfrm>
        </p:spPr>
        <p:txBody>
          <a:bodyPr/>
          <a:lstStyle>
            <a:lvl1pPr marL="0" indent="0">
              <a:lnSpc>
                <a:spcPts val="2600"/>
              </a:lnSpc>
              <a:spcBef>
                <a:spcPts val="3000"/>
              </a:spcBef>
              <a:buNone/>
              <a:defRPr sz="2400" baseline="0">
                <a:latin typeface="+mn-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397840199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8pt Title/24pt Text - Gray">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828800"/>
          </a:xfrm>
        </p:spPr>
        <p:txBody>
          <a:bodyPr lIns="146304" tIns="91440" rIns="146304" bIns="91440"/>
          <a:lstStyle>
            <a:lvl1pPr>
              <a:lnSpc>
                <a:spcPts val="6300"/>
              </a:lnSpc>
              <a:defRPr sz="5800" baseline="0">
                <a:solidFill>
                  <a:schemeClr val="accent6"/>
                </a:solidFill>
              </a:defRPr>
            </a:lvl1pPr>
          </a:lstStyle>
          <a:p>
            <a:r>
              <a:rPr lang="en-US" smtClean="0"/>
              <a:t>Lorem ipsum dolor sit</a:t>
            </a:r>
            <a:br>
              <a:rPr lang="en-US" smtClean="0"/>
            </a:br>
            <a:r>
              <a:rPr lang="en-US" smtClean="0"/>
              <a:t>amet, consectetuer adipi.</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7" name="Text Placeholder 6"/>
          <p:cNvSpPr>
            <a:spLocks noGrp="1"/>
          </p:cNvSpPr>
          <p:nvPr>
            <p:ph type="body" sz="quarter" idx="12" hasCustomPrompt="1"/>
          </p:nvPr>
        </p:nvSpPr>
        <p:spPr>
          <a:xfrm>
            <a:off x="274638" y="2857189"/>
            <a:ext cx="7670052" cy="3474397"/>
          </a:xfrm>
        </p:spPr>
        <p:txBody>
          <a:bodyPr/>
          <a:lstStyle>
            <a:lvl1pPr marL="0" indent="0">
              <a:lnSpc>
                <a:spcPts val="2600"/>
              </a:lnSpc>
              <a:spcBef>
                <a:spcPts val="3000"/>
              </a:spcBef>
              <a:buNone/>
              <a:defRPr sz="2400" baseline="0">
                <a:solidFill>
                  <a:schemeClr val="bg1"/>
                </a:solidFill>
                <a:latin typeface="+mn-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374460884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8pt Title/24pt Text - Orang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828800"/>
          </a:xfrm>
        </p:spPr>
        <p:txBody>
          <a:bodyPr lIns="146304" tIns="91440" rIns="146304" bIns="91440"/>
          <a:lstStyle>
            <a:lvl1pPr>
              <a:lnSpc>
                <a:spcPts val="6300"/>
              </a:lnSpc>
              <a:defRPr sz="5800" baseline="0">
                <a:solidFill>
                  <a:schemeClr val="bg1"/>
                </a:solidFill>
              </a:defRPr>
            </a:lvl1pPr>
          </a:lstStyle>
          <a:p>
            <a:r>
              <a:rPr lang="en-US" smtClean="0"/>
              <a:t>Lorem ipsum dolor sit</a:t>
            </a:r>
            <a:br>
              <a:rPr lang="en-US" smtClean="0"/>
            </a:br>
            <a:r>
              <a:rPr lang="en-US" smtClean="0"/>
              <a:t>amet, consectetuer adipi.</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7" name="Text Placeholder 6"/>
          <p:cNvSpPr>
            <a:spLocks noGrp="1"/>
          </p:cNvSpPr>
          <p:nvPr>
            <p:ph type="body" sz="quarter" idx="12" hasCustomPrompt="1"/>
          </p:nvPr>
        </p:nvSpPr>
        <p:spPr>
          <a:xfrm>
            <a:off x="274638" y="2857189"/>
            <a:ext cx="7670052" cy="3474397"/>
          </a:xfrm>
        </p:spPr>
        <p:txBody>
          <a:bodyPr/>
          <a:lstStyle>
            <a:lvl1pPr marL="0" indent="0">
              <a:lnSpc>
                <a:spcPts val="2600"/>
              </a:lnSpc>
              <a:spcBef>
                <a:spcPts val="3000"/>
              </a:spcBef>
              <a:buNone/>
              <a:defRPr sz="2400" baseline="0">
                <a:solidFill>
                  <a:schemeClr val="bg1"/>
                </a:solidFill>
                <a:latin typeface="+mn-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178628176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8pt Title/26pt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097302"/>
          </a:xfrm>
        </p:spPr>
        <p:txBody>
          <a:bodyPr lIns="146304" tIns="91440" rIns="146304" bIns="91440"/>
          <a:lstStyle>
            <a:lvl1pPr>
              <a:lnSpc>
                <a:spcPts val="6300"/>
              </a:lnSpc>
              <a:defRPr sz="5800" baseline="0">
                <a:solidFill>
                  <a:schemeClr val="accent1"/>
                </a:solidFill>
              </a:defRPr>
            </a:lvl1pPr>
          </a:lstStyle>
          <a:p>
            <a:r>
              <a:rPr lang="en-US" smtClean="0"/>
              <a:t>Lorem ipsum dolor sit.</a:t>
            </a:r>
            <a:endParaRPr lang="en-US"/>
          </a:p>
        </p:txBody>
      </p:sp>
      <p:sp>
        <p:nvSpPr>
          <p:cNvPr id="3" name="Footer Placeholder 2"/>
          <p:cNvSpPr>
            <a:spLocks noGrp="1"/>
          </p:cNvSpPr>
          <p:nvPr>
            <p:ph type="ftr" sz="quarter" idx="10"/>
          </p:nvPr>
        </p:nvSpPr>
        <p:spPr/>
        <p:txBody>
          <a:bodyPr/>
          <a:lstStyle/>
          <a:p>
            <a:r>
              <a:rPr smtClean="0">
                <a:solidFill>
                  <a:srgbClr val="505050"/>
                </a:solidFill>
              </a:rPr>
              <a:t>Microsoft Confidential</a:t>
            </a:r>
            <a:endParaRPr>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a:solidFill>
                <a:srgbClr val="505050"/>
              </a:solidFill>
            </a:endParaRPr>
          </a:p>
        </p:txBody>
      </p:sp>
      <p:sp>
        <p:nvSpPr>
          <p:cNvPr id="8" name="Text Placeholder 7"/>
          <p:cNvSpPr>
            <a:spLocks noGrp="1"/>
          </p:cNvSpPr>
          <p:nvPr>
            <p:ph type="body" sz="quarter" idx="13" hasCustomPrompt="1"/>
          </p:nvPr>
        </p:nvSpPr>
        <p:spPr>
          <a:xfrm>
            <a:off x="274638" y="2125663"/>
            <a:ext cx="9144000" cy="4082870"/>
          </a:xfrm>
        </p:spPr>
        <p:txBody>
          <a:bodyPr/>
          <a:lstStyle>
            <a:lvl1pPr marL="233363" indent="-233363">
              <a:spcBef>
                <a:spcPts val="1200"/>
              </a:spcBef>
              <a:defRPr sz="2600">
                <a:latin typeface="+mn-lt"/>
              </a:defRPr>
            </a:lvl1pPr>
            <a:lvl2pPr marL="690563" indent="-233363">
              <a:spcBef>
                <a:spcPts val="1200"/>
              </a:spcBef>
              <a:buSzPct val="100000"/>
              <a:buFont typeface="Segoe UI" pitchFamily="34" charset="0"/>
              <a:buChar char="‐"/>
              <a:defRPr/>
            </a:lvl2pPr>
            <a:lvl3pPr marL="1147763" indent="-233363">
              <a:spcBef>
                <a:spcPts val="1200"/>
              </a:spcBef>
              <a:buFont typeface="Wingdings" pitchFamily="2" charset="2"/>
              <a:buChar char="§"/>
              <a:defRPr/>
            </a:lvl3pPr>
            <a:lvl4pPr marL="1600200" indent="-342900">
              <a:spcBef>
                <a:spcPts val="1200"/>
              </a:spcBef>
              <a:buFont typeface="+mj-lt"/>
              <a:buAutoNum type="arabicPeriod"/>
              <a:defRPr/>
            </a:lvl4pPr>
            <a:lvl5pPr marL="1946275" indent="-342900">
              <a:spcBef>
                <a:spcPts val="1200"/>
              </a:spcBef>
              <a:buFont typeface="+mj-lt"/>
              <a:buAutoNum type="alphaLcParenR"/>
              <a:defRPr/>
            </a:lvl5pPr>
          </a:lstStyle>
          <a:p>
            <a:pPr lvl="0"/>
            <a:r>
              <a:rPr lang="en-US" smtClean="0"/>
              <a:t>Lorem ipsum dolor sit amet, consectetur adipiscing </a:t>
            </a:r>
            <a:br>
              <a:rPr lang="en-US" smtClean="0"/>
            </a:br>
            <a:r>
              <a:rPr lang="en-US" smtClean="0"/>
              <a:t>elit. Nunc et sagittis ligula</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33979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0pt Text">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a:solidFill>
                <a:srgbClr val="505050"/>
              </a:solidFill>
            </a:endParaRPr>
          </a:p>
        </p:txBody>
      </p:sp>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0"/>
            <a:ext cx="5964865" cy="6994525"/>
          </a:xfrm>
          <a:prstGeom prst="rect">
            <a:avLst/>
          </a:prstGeom>
        </p:spPr>
      </p:pic>
      <p:sp>
        <p:nvSpPr>
          <p:cNvPr id="9" name="Rectangle 8"/>
          <p:cNvSpPr/>
          <p:nvPr userDrawn="1"/>
        </p:nvSpPr>
        <p:spPr bwMode="auto">
          <a:xfrm>
            <a:off x="4891618" y="0"/>
            <a:ext cx="2011658" cy="6994525"/>
          </a:xfrm>
          <a:prstGeom prst="rect">
            <a:avLst/>
          </a:prstGeom>
          <a:gradFill>
            <a:gsLst>
              <a:gs pos="63000">
                <a:schemeClr val="bg1"/>
              </a:gs>
              <a:gs pos="75325">
                <a:srgbClr val="FFFFFF">
                  <a:alpha val="92000"/>
                </a:srgbClr>
              </a:gs>
              <a:gs pos="88000">
                <a:schemeClr val="bg1">
                  <a:alpha val="33000"/>
                </a:schemeClr>
              </a:gs>
              <a:gs pos="100000">
                <a:schemeClr val="bg1">
                  <a:alpha val="0"/>
                </a:schemeClr>
              </a:gs>
            </a:gsLst>
            <a:lin ang="108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6"/>
          <p:cNvSpPr>
            <a:spLocks noGrp="1"/>
          </p:cNvSpPr>
          <p:nvPr>
            <p:ph type="body" sz="quarter" idx="12" hasCustomPrompt="1"/>
          </p:nvPr>
        </p:nvSpPr>
        <p:spPr>
          <a:xfrm>
            <a:off x="5761038" y="1028410"/>
            <a:ext cx="6409624" cy="5303462"/>
          </a:xfrm>
        </p:spPr>
        <p:txBody>
          <a:bodyPr/>
          <a:lstStyle>
            <a:lvl1pPr marL="0" indent="0">
              <a:lnSpc>
                <a:spcPts val="3400"/>
              </a:lnSpc>
              <a:spcBef>
                <a:spcPts val="3600"/>
              </a:spcBef>
              <a:buNone/>
              <a:defRPr sz="3000" baseline="0">
                <a:solidFill>
                  <a:schemeClr val="tx2"/>
                </a:solidFill>
                <a:latin typeface="+mj-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Suspendisse eu justo tempus. </a:t>
            </a:r>
          </a:p>
          <a:p>
            <a:pPr lvl="0"/>
            <a:r>
              <a:rPr lang="en-US" smtClean="0"/>
              <a:t>Aenean porttitor pulvinar lorem, </a:t>
            </a:r>
            <a:br>
              <a:rPr lang="en-US" smtClean="0"/>
            </a:br>
            <a:r>
              <a:rPr lang="en-US" smtClean="0"/>
              <a:t>eu accumsan purus mattis nec. </a:t>
            </a:r>
          </a:p>
          <a:p>
            <a:pPr lvl="0"/>
            <a:r>
              <a:rPr lang="en-US" smtClean="0"/>
              <a:t>Cum sociis natoque penatibus </a:t>
            </a:r>
            <a:br>
              <a:rPr lang="en-US" smtClean="0"/>
            </a:br>
            <a:r>
              <a:rPr lang="en-US" smtClean="0"/>
              <a:t>et magnis dis parturient montes, nascetur ridiculus mus.</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Tree>
    <p:extLst>
      <p:ext uri="{BB962C8B-B14F-4D97-AF65-F5344CB8AC3E}">
        <p14:creationId xmlns:p14="http://schemas.microsoft.com/office/powerpoint/2010/main" val="387515185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097302"/>
          </a:xfrm>
        </p:spPr>
        <p:txBody>
          <a:bodyPr lIns="146304" tIns="91440" rIns="146304" bIns="91440"/>
          <a:lstStyle>
            <a:lvl1pPr>
              <a:lnSpc>
                <a:spcPts val="6300"/>
              </a:lnSpc>
              <a:defRPr sz="5800" baseline="0">
                <a:solidFill>
                  <a:schemeClr val="accent1"/>
                </a:solidFill>
              </a:defRPr>
            </a:lvl1pPr>
          </a:lstStyle>
          <a:p>
            <a:r>
              <a:rPr lang="en-US" smtClean="0"/>
              <a:t>Lorem ipsum dolor sit.</a:t>
            </a:r>
            <a:endParaRPr lang="en-US"/>
          </a:p>
        </p:txBody>
      </p:sp>
      <p:sp>
        <p:nvSpPr>
          <p:cNvPr id="3" name="Footer Placeholder 2"/>
          <p:cNvSpPr>
            <a:spLocks noGrp="1"/>
          </p:cNvSpPr>
          <p:nvPr>
            <p:ph type="ftr" sz="quarter" idx="10"/>
          </p:nvPr>
        </p:nvSpPr>
        <p:spPr/>
        <p:txBody>
          <a:bodyPr/>
          <a:lstStyle/>
          <a:p>
            <a:r>
              <a:rPr smtClean="0">
                <a:solidFill>
                  <a:srgbClr val="505050"/>
                </a:solidFill>
              </a:rPr>
              <a:t>Microsoft Confidential</a:t>
            </a:r>
            <a:endParaRPr>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a:solidFill>
                <a:srgbClr val="505050"/>
              </a:solidFill>
            </a:endParaRPr>
          </a:p>
        </p:txBody>
      </p:sp>
    </p:spTree>
    <p:extLst>
      <p:ext uri="{BB962C8B-B14F-4D97-AF65-F5344CB8AC3E}">
        <p14:creationId xmlns:p14="http://schemas.microsoft.com/office/powerpoint/2010/main" val="182448169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6pt Header w/Subtext">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r>
              <a:rPr smtClean="0">
                <a:solidFill>
                  <a:srgbClr val="505050"/>
                </a:solidFill>
              </a:rPr>
              <a:t>Microsoft Confidential</a:t>
            </a:r>
            <a:endParaRPr>
              <a:solidFill>
                <a:srgbClr val="505050"/>
              </a:solidFill>
            </a:endParaRPr>
          </a:p>
        </p:txBody>
      </p:sp>
      <p:sp>
        <p:nvSpPr>
          <p:cNvPr id="3" name="Slide Number Placeholder 2"/>
          <p:cNvSpPr>
            <a:spLocks noGrp="1"/>
          </p:cNvSpPr>
          <p:nvPr>
            <p:ph type="sldNum" sz="quarter" idx="13"/>
          </p:nvPr>
        </p:nvSpPr>
        <p:spPr/>
        <p:txBody>
          <a:bodyPr/>
          <a:lstStyle/>
          <a:p>
            <a:fld id="{27258FFF-F925-446B-8502-81C933981705}" type="slidenum">
              <a:rPr>
                <a:solidFill>
                  <a:srgbClr val="505050"/>
                </a:solidFill>
              </a:rPr>
              <a:pPr/>
              <a:t>‹#›</a:t>
            </a:fld>
            <a:endParaRPr>
              <a:solidFill>
                <a:srgbClr val="505050"/>
              </a:solidFill>
            </a:endParaRPr>
          </a:p>
        </p:txBody>
      </p:sp>
      <p:sp>
        <p:nvSpPr>
          <p:cNvPr id="8" name="Text Placeholder 4"/>
          <p:cNvSpPr>
            <a:spLocks noGrp="1"/>
          </p:cNvSpPr>
          <p:nvPr>
            <p:ph type="body" sz="quarter" idx="11"/>
          </p:nvPr>
        </p:nvSpPr>
        <p:spPr>
          <a:xfrm>
            <a:off x="274639" y="355512"/>
            <a:ext cx="6400799" cy="629914"/>
          </a:xfrm>
        </p:spPr>
        <p:txBody>
          <a:bodyPr lIns="146304" tIns="109728" rIns="146304" bIns="109728" anchor="t" anchorCtr="0"/>
          <a:lstStyle>
            <a:lvl1pPr marL="0" indent="0">
              <a:lnSpc>
                <a:spcPts val="3600"/>
              </a:lnSpc>
              <a:buFontTx/>
              <a:buNone/>
              <a:defRPr sz="3600">
                <a:solidFill>
                  <a:schemeClr val="tx2"/>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
        <p:nvSpPr>
          <p:cNvPr id="11" name="Text Placeholder 10"/>
          <p:cNvSpPr>
            <a:spLocks noGrp="1"/>
          </p:cNvSpPr>
          <p:nvPr>
            <p:ph type="body" sz="quarter" idx="14"/>
          </p:nvPr>
        </p:nvSpPr>
        <p:spPr>
          <a:xfrm>
            <a:off x="274638" y="2125663"/>
            <a:ext cx="3200429" cy="2743200"/>
          </a:xfrm>
        </p:spPr>
        <p:txBody>
          <a:bodyPr/>
          <a:lstStyle>
            <a:lvl1pPr marL="0" indent="0">
              <a:lnSpc>
                <a:spcPct val="100000"/>
              </a:lnSpc>
              <a:spcBef>
                <a:spcPts val="0"/>
              </a:spcBef>
              <a:spcAft>
                <a:spcPts val="3000"/>
              </a:spcAft>
              <a:buNone/>
              <a:defRPr sz="1800">
                <a:latin typeface="+mn-lt"/>
              </a:defRPr>
            </a:lvl1pPr>
            <a:lvl2pPr marL="3175" indent="0">
              <a:lnSpc>
                <a:spcPts val="1450"/>
              </a:lnSpc>
              <a:spcBef>
                <a:spcPts val="0"/>
              </a:spcBef>
              <a:spcAft>
                <a:spcPts val="1200"/>
              </a:spcAft>
              <a:buNone/>
              <a:defRPr sz="1300" b="1"/>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624509950"/>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0pt Header &amp; 24pt Titl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lvl1pPr marL="0" indent="0">
              <a:buNone/>
              <a:defRPr>
                <a:solidFill>
                  <a:srgbClr val="505050"/>
                </a:solidFill>
              </a:defRPr>
            </a:lvl1pPr>
          </a:lstStyle>
          <a:p>
            <a:r>
              <a:rPr lang="en-US" smtClean="0"/>
              <a:t>Click icon to add picture</a:t>
            </a:r>
            <a:endParaRPr lang="en-US" dirty="0"/>
          </a:p>
        </p:txBody>
      </p:sp>
      <p:sp>
        <p:nvSpPr>
          <p:cNvPr id="2" name="Footer Placeholder 1"/>
          <p:cNvSpPr>
            <a:spLocks noGrp="1"/>
          </p:cNvSpPr>
          <p:nvPr>
            <p:ph type="ftr" sz="quarter" idx="12"/>
          </p:nvPr>
        </p:nvSpPr>
        <p:spPr/>
        <p:txBody>
          <a:bodyPr/>
          <a:lstStyle/>
          <a:p>
            <a:r>
              <a:rPr smtClean="0">
                <a:solidFill>
                  <a:srgbClr val="505050"/>
                </a:solidFill>
              </a:rPr>
              <a:t>Microsoft Confidential</a:t>
            </a:r>
            <a:endParaRPr>
              <a:solidFill>
                <a:srgbClr val="505050"/>
              </a:solidFill>
            </a:endParaRPr>
          </a:p>
        </p:txBody>
      </p:sp>
      <p:sp>
        <p:nvSpPr>
          <p:cNvPr id="5" name="Slide Number Placeholder 4"/>
          <p:cNvSpPr>
            <a:spLocks noGrp="1"/>
          </p:cNvSpPr>
          <p:nvPr>
            <p:ph type="sldNum" sz="quarter" idx="13"/>
          </p:nvPr>
        </p:nvSpPr>
        <p:spPr/>
        <p:txBody>
          <a:bodyPr/>
          <a:lstStyle/>
          <a:p>
            <a:fld id="{27258FFF-F925-446B-8502-81C933981705}" type="slidenum">
              <a:rPr>
                <a:solidFill>
                  <a:srgbClr val="505050"/>
                </a:solidFill>
              </a:rPr>
              <a:pPr/>
              <a:t>‹#›</a:t>
            </a:fld>
            <a:endParaRPr>
              <a:solidFill>
                <a:srgbClr val="505050"/>
              </a:solidFill>
            </a:endParaRPr>
          </a:p>
        </p:txBody>
      </p:sp>
      <p:sp>
        <p:nvSpPr>
          <p:cNvPr id="9" name="Text Placeholder 8"/>
          <p:cNvSpPr>
            <a:spLocks noGrp="1"/>
          </p:cNvSpPr>
          <p:nvPr>
            <p:ph type="body" sz="quarter" idx="14"/>
          </p:nvPr>
        </p:nvSpPr>
        <p:spPr>
          <a:xfrm>
            <a:off x="274638" y="1242535"/>
            <a:ext cx="5029200" cy="5029200"/>
          </a:xfrm>
        </p:spPr>
        <p:txBody>
          <a:bodyPr lIns="146304" tIns="91440" rIns="146304" bIns="91440"/>
          <a:lstStyle>
            <a:lvl1pPr marL="0" indent="0">
              <a:lnSpc>
                <a:spcPts val="2900"/>
              </a:lnSpc>
              <a:spcBef>
                <a:spcPts val="0"/>
              </a:spcBef>
              <a:spcAft>
                <a:spcPts val="2400"/>
              </a:spcAft>
              <a:buNone/>
              <a:defRPr lang="en-US" sz="2400" kern="1200" spc="0" baseline="0">
                <a:solidFill>
                  <a:schemeClr val="bg1"/>
                </a:solidFill>
                <a:latin typeface="+mj-lt"/>
                <a:ea typeface="+mn-ea"/>
                <a:cs typeface="+mn-cs"/>
              </a:defRPr>
            </a:lvl1pPr>
            <a:lvl2pPr marL="342900" indent="0">
              <a:buNone/>
              <a:defRPr/>
            </a:lvl2pPr>
            <a:lvl3pPr marL="571500" indent="0">
              <a:buNone/>
              <a:defRPr/>
            </a:lvl3pPr>
            <a:lvl4pPr marL="800100" indent="0">
              <a:buNone/>
              <a:defRPr/>
            </a:lvl4pPr>
            <a:lvl5pPr marL="1028700" indent="0">
              <a:buNone/>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a:p>
        </p:txBody>
      </p:sp>
    </p:spTree>
    <p:extLst>
      <p:ext uri="{BB962C8B-B14F-4D97-AF65-F5344CB8AC3E}">
        <p14:creationId xmlns:p14="http://schemas.microsoft.com/office/powerpoint/2010/main" val="3989745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4pt Title">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r>
              <a:rPr smtClean="0">
                <a:solidFill>
                  <a:srgbClr val="505050"/>
                </a:solidFill>
              </a:rPr>
              <a:t>Microsoft Confidential</a:t>
            </a:r>
            <a:endParaRPr>
              <a:solidFill>
                <a:srgbClr val="505050"/>
              </a:solidFill>
            </a:endParaRPr>
          </a:p>
        </p:txBody>
      </p:sp>
      <p:sp>
        <p:nvSpPr>
          <p:cNvPr id="3" name="Slide Number Placeholder 2"/>
          <p:cNvSpPr>
            <a:spLocks noGrp="1"/>
          </p:cNvSpPr>
          <p:nvPr>
            <p:ph type="sldNum" sz="quarter" idx="13"/>
          </p:nvPr>
        </p:nvSpPr>
        <p:spPr/>
        <p:txBody>
          <a:bodyPr/>
          <a:lstStyle/>
          <a:p>
            <a:fld id="{27258FFF-F925-446B-8502-81C933981705}" type="slidenum">
              <a:rPr>
                <a:solidFill>
                  <a:srgbClr val="505050"/>
                </a:solidFill>
              </a:rPr>
              <a:pPr/>
              <a:t>‹#›</a:t>
            </a:fld>
            <a:endParaRPr>
              <a:solidFill>
                <a:srgbClr val="505050"/>
              </a:solidFill>
            </a:endParaRPr>
          </a:p>
        </p:txBody>
      </p:sp>
      <p:sp>
        <p:nvSpPr>
          <p:cNvPr id="9" name="Text Placeholder 4"/>
          <p:cNvSpPr>
            <a:spLocks noGrp="1"/>
          </p:cNvSpPr>
          <p:nvPr>
            <p:ph type="body" sz="quarter" idx="10"/>
          </p:nvPr>
        </p:nvSpPr>
        <p:spPr>
          <a:xfrm>
            <a:off x="274818" y="375657"/>
            <a:ext cx="6400614"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427427775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art 1">
    <p:spTree>
      <p:nvGrpSpPr>
        <p:cNvPr id="1" name=""/>
        <p:cNvGrpSpPr/>
        <p:nvPr/>
      </p:nvGrpSpPr>
      <p:grpSpPr>
        <a:xfrm>
          <a:off x="0" y="0"/>
          <a:ext cx="0" cy="0"/>
          <a:chOff x="0" y="0"/>
          <a:chExt cx="0" cy="0"/>
        </a:xfrm>
      </p:grpSpPr>
      <p:pic>
        <p:nvPicPr>
          <p:cNvPr id="7" name="Picture Placeholder 3"/>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flipH="1">
            <a:off x="-7372" y="0"/>
            <a:ext cx="12534900" cy="6994526"/>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2937" y="284936"/>
            <a:ext cx="11910600" cy="6424653"/>
          </a:xfrm>
          <a:prstGeom prst="rect">
            <a:avLst/>
          </a:prstGeom>
          <a:noFill/>
          <a:ln>
            <a:noFill/>
          </a:ln>
        </p:spPr>
      </p:pic>
      <p:pic>
        <p:nvPicPr>
          <p:cNvPr id="8" name="Picture 7"/>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80241" y="479775"/>
            <a:ext cx="1300462" cy="277369"/>
          </a:xfrm>
          <a:prstGeom prst="rect">
            <a:avLst/>
          </a:prstGeom>
        </p:spPr>
      </p:pic>
      <p:sp>
        <p:nvSpPr>
          <p:cNvPr id="2" name="Title 1"/>
          <p:cNvSpPr>
            <a:spLocks noGrp="1"/>
          </p:cNvSpPr>
          <p:nvPr userDrawn="1">
            <p:ph type="ctrTitle" hasCustomPrompt="1"/>
          </p:nvPr>
        </p:nvSpPr>
        <p:spPr>
          <a:xfrm>
            <a:off x="274638" y="2142636"/>
            <a:ext cx="11228387" cy="1720381"/>
          </a:xfrm>
        </p:spPr>
        <p:txBody>
          <a:bodyPr/>
          <a:lstStyle>
            <a:lvl1pPr>
              <a:defRPr sz="6000" baseline="0"/>
            </a:lvl1pPr>
          </a:lstStyle>
          <a:p>
            <a:r>
              <a:rPr lang="en-US" smtClean="0"/>
              <a:t>Lorem ipsum</a:t>
            </a:r>
            <a:br>
              <a:rPr lang="en-US" smtClean="0"/>
            </a:br>
            <a:r>
              <a:rPr lang="en-US" smtClean="0"/>
              <a:t>dolor amet</a:t>
            </a:r>
            <a:endParaRPr lang="en-US"/>
          </a:p>
        </p:txBody>
      </p:sp>
      <p:sp>
        <p:nvSpPr>
          <p:cNvPr id="3" name="Subtitle 2"/>
          <p:cNvSpPr>
            <a:spLocks noGrp="1"/>
          </p:cNvSpPr>
          <p:nvPr userDrawn="1">
            <p:ph type="subTitle" idx="1" hasCustomPrompt="1"/>
          </p:nvPr>
        </p:nvSpPr>
        <p:spPr>
          <a:xfrm>
            <a:off x="274702" y="3954463"/>
            <a:ext cx="8705850" cy="1055382"/>
          </a:xfrm>
        </p:spPr>
        <p:txBody>
          <a:bodyPr/>
          <a:lstStyle>
            <a:lvl1pPr marL="0" indent="0" algn="l">
              <a:buNone/>
              <a:defRPr sz="220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Speaker Name</a:t>
            </a:r>
            <a:br>
              <a:rPr lang="en-US" smtClean="0"/>
            </a:br>
            <a:r>
              <a:rPr lang="en-US" smtClean="0"/>
              <a:t>Date</a:t>
            </a:r>
          </a:p>
        </p:txBody>
      </p:sp>
    </p:spTree>
    <p:extLst>
      <p:ext uri="{BB962C8B-B14F-4D97-AF65-F5344CB8AC3E}">
        <p14:creationId xmlns:p14="http://schemas.microsoft.com/office/powerpoint/2010/main" val="351886661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4pt Title/48pt header">
    <p:spTree>
      <p:nvGrpSpPr>
        <p:cNvPr id="1" name=""/>
        <p:cNvGrpSpPr/>
        <p:nvPr/>
      </p:nvGrpSpPr>
      <p:grpSpPr>
        <a:xfrm>
          <a:off x="0" y="0"/>
          <a:ext cx="0" cy="0"/>
          <a:chOff x="0" y="0"/>
          <a:chExt cx="0" cy="0"/>
        </a:xfrm>
      </p:grpSpPr>
      <p:sp>
        <p:nvSpPr>
          <p:cNvPr id="6" name="Text Placeholder 4"/>
          <p:cNvSpPr>
            <a:spLocks noGrp="1"/>
          </p:cNvSpPr>
          <p:nvPr>
            <p:ph type="body" sz="quarter" idx="13"/>
          </p:nvPr>
        </p:nvSpPr>
        <p:spPr>
          <a:xfrm>
            <a:off x="259554" y="1499851"/>
            <a:ext cx="8244658" cy="677108"/>
          </a:xfrm>
        </p:spPr>
        <p:txBody>
          <a:bodyPr lIns="146304" tIns="91440" rIns="146304" bIns="91440"/>
          <a:lstStyle>
            <a:lvl1pPr marL="0" indent="0">
              <a:lnSpc>
                <a:spcPct val="90000"/>
              </a:lnSpc>
              <a:buFontTx/>
              <a:buNone/>
              <a:defRPr sz="4800">
                <a:solidFill>
                  <a:schemeClr val="tx2"/>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
        <p:nvSpPr>
          <p:cNvPr id="2" name="Footer Placeholder 1"/>
          <p:cNvSpPr>
            <a:spLocks noGrp="1"/>
          </p:cNvSpPr>
          <p:nvPr>
            <p:ph type="ftr" sz="quarter" idx="14"/>
          </p:nvPr>
        </p:nvSpPr>
        <p:spPr/>
        <p:txBody>
          <a:bodyPr/>
          <a:lstStyle/>
          <a:p>
            <a:r>
              <a:rPr smtClean="0">
                <a:solidFill>
                  <a:srgbClr val="505050"/>
                </a:solidFill>
              </a:rPr>
              <a:t>Microsoft Confidential</a:t>
            </a:r>
            <a:endParaRPr>
              <a:solidFill>
                <a:srgbClr val="505050"/>
              </a:solidFill>
            </a:endParaRPr>
          </a:p>
        </p:txBody>
      </p:sp>
      <p:sp>
        <p:nvSpPr>
          <p:cNvPr id="3" name="Slide Number Placeholder 2"/>
          <p:cNvSpPr>
            <a:spLocks noGrp="1"/>
          </p:cNvSpPr>
          <p:nvPr>
            <p:ph type="sldNum" sz="quarter" idx="15"/>
          </p:nvPr>
        </p:nvSpPr>
        <p:spPr/>
        <p:txBody>
          <a:bodyPr/>
          <a:lstStyle/>
          <a:p>
            <a:fld id="{27258FFF-F925-446B-8502-81C933981705}" type="slidenum">
              <a:rPr>
                <a:solidFill>
                  <a:srgbClr val="505050"/>
                </a:solidFill>
              </a:rPr>
              <a:pPr/>
              <a:t>‹#›</a:t>
            </a:fld>
            <a:endParaRPr>
              <a:solidFill>
                <a:srgbClr val="505050"/>
              </a:solidFill>
            </a:endParaRPr>
          </a:p>
        </p:txBody>
      </p:sp>
      <p:sp>
        <p:nvSpPr>
          <p:cNvPr id="10" name="Text Placeholder 4"/>
          <p:cNvSpPr>
            <a:spLocks noGrp="1"/>
          </p:cNvSpPr>
          <p:nvPr>
            <p:ph type="body" sz="quarter" idx="10"/>
          </p:nvPr>
        </p:nvSpPr>
        <p:spPr>
          <a:xfrm>
            <a:off x="274819" y="375657"/>
            <a:ext cx="6400614"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75478980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 Categories">
    <p:spTree>
      <p:nvGrpSpPr>
        <p:cNvPr id="1" name=""/>
        <p:cNvGrpSpPr/>
        <p:nvPr/>
      </p:nvGrpSpPr>
      <p:grpSpPr>
        <a:xfrm>
          <a:off x="0" y="0"/>
          <a:ext cx="0" cy="0"/>
          <a:chOff x="0" y="0"/>
          <a:chExt cx="0" cy="0"/>
        </a:xfrm>
      </p:grpSpPr>
      <p:sp>
        <p:nvSpPr>
          <p:cNvPr id="2" name="Text Placeholder 4"/>
          <p:cNvSpPr>
            <a:spLocks noGrp="1"/>
          </p:cNvSpPr>
          <p:nvPr>
            <p:ph type="body" sz="quarter" idx="10"/>
          </p:nvPr>
        </p:nvSpPr>
        <p:spPr>
          <a:xfrm>
            <a:off x="274819" y="375657"/>
            <a:ext cx="6400613"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
        <p:nvSpPr>
          <p:cNvPr id="27" name="Text Placeholder 26"/>
          <p:cNvSpPr>
            <a:spLocks noGrp="1"/>
          </p:cNvSpPr>
          <p:nvPr>
            <p:ph type="body" sz="quarter" idx="29" hasCustomPrompt="1"/>
          </p:nvPr>
        </p:nvSpPr>
        <p:spPr>
          <a:xfrm>
            <a:off x="823336" y="1091909"/>
            <a:ext cx="2743200"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a:t>
            </a:r>
            <a:r>
              <a:rPr lang="en-US" smtClean="0"/>
              <a:t>to edit </a:t>
            </a:r>
            <a:r>
              <a:rPr lang="en-US" dirty="0" smtClean="0"/>
              <a:t/>
            </a:r>
            <a:br>
              <a:rPr lang="en-US" dirty="0" smtClean="0"/>
            </a:br>
            <a:r>
              <a:rPr lang="en-US" dirty="0" smtClean="0"/>
              <a:t>Master text styles</a:t>
            </a:r>
          </a:p>
        </p:txBody>
      </p:sp>
      <p:sp>
        <p:nvSpPr>
          <p:cNvPr id="28" name="Text Placeholder 26"/>
          <p:cNvSpPr>
            <a:spLocks noGrp="1"/>
          </p:cNvSpPr>
          <p:nvPr>
            <p:ph type="body" sz="quarter" idx="30" hasCustomPrompt="1"/>
          </p:nvPr>
        </p:nvSpPr>
        <p:spPr>
          <a:xfrm>
            <a:off x="3688542" y="1091909"/>
            <a:ext cx="2742914"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0" name="Text Placeholder 26"/>
          <p:cNvSpPr>
            <a:spLocks noGrp="1"/>
          </p:cNvSpPr>
          <p:nvPr>
            <p:ph type="body" sz="quarter" idx="32" hasCustomPrompt="1"/>
          </p:nvPr>
        </p:nvSpPr>
        <p:spPr>
          <a:xfrm>
            <a:off x="6553462" y="1091909"/>
            <a:ext cx="2742914"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2" name="Text Placeholder 26"/>
          <p:cNvSpPr>
            <a:spLocks noGrp="1"/>
          </p:cNvSpPr>
          <p:nvPr>
            <p:ph type="body" sz="quarter" idx="33" hasCustomPrompt="1"/>
          </p:nvPr>
        </p:nvSpPr>
        <p:spPr>
          <a:xfrm>
            <a:off x="9418383" y="1091909"/>
            <a:ext cx="2742914"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7" name="Text Placeholder 26"/>
          <p:cNvSpPr>
            <a:spLocks noGrp="1"/>
          </p:cNvSpPr>
          <p:nvPr>
            <p:ph type="body" sz="quarter" idx="38" hasCustomPrompt="1"/>
          </p:nvPr>
        </p:nvSpPr>
        <p:spPr>
          <a:xfrm>
            <a:off x="823336" y="3954455"/>
            <a:ext cx="2743200" cy="2560671"/>
          </a:xfrm>
        </p:spPr>
        <p:txBody>
          <a:bodyPr lIns="182880" tIns="146304" bIns="146304">
            <a:noAutofit/>
          </a:bodyPr>
          <a:lstStyle>
            <a:lvl1pPr marL="0" indent="0">
              <a:lnSpc>
                <a:spcPct val="90000"/>
              </a:lnSpc>
              <a:spcBef>
                <a:spcPts val="300"/>
              </a:spcBef>
              <a:spcAft>
                <a:spcPts val="600"/>
              </a:spcAft>
              <a:buFontTx/>
              <a:buNone/>
              <a:defRPr sz="1200" b="0">
                <a:solidFill>
                  <a:schemeClr val="tx2"/>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43" name="Text Placeholder 26"/>
          <p:cNvSpPr>
            <a:spLocks noGrp="1"/>
          </p:cNvSpPr>
          <p:nvPr>
            <p:ph type="body" sz="quarter" idx="39" hasCustomPrompt="1"/>
          </p:nvPr>
        </p:nvSpPr>
        <p:spPr>
          <a:xfrm>
            <a:off x="3688627" y="3954457"/>
            <a:ext cx="2742914" cy="2560643"/>
          </a:xfrm>
        </p:spPr>
        <p:txBody>
          <a:bodyPr lIns="182880" tIns="146304" bIns="146304">
            <a:noAutofit/>
          </a:bodyPr>
          <a:lstStyle>
            <a:lvl1pPr marL="0" indent="0">
              <a:lnSpc>
                <a:spcPts val="1440"/>
              </a:lnSpc>
              <a:spcBef>
                <a:spcPts val="300"/>
              </a:spcBef>
              <a:spcAft>
                <a:spcPts val="600"/>
              </a:spcAft>
              <a:buFontTx/>
              <a:buNone/>
              <a:defRPr sz="1200" b="0">
                <a:solidFill>
                  <a:schemeClr val="tx2"/>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45" name="Text Placeholder 26"/>
          <p:cNvSpPr>
            <a:spLocks noGrp="1"/>
          </p:cNvSpPr>
          <p:nvPr>
            <p:ph type="body" sz="quarter" idx="41" hasCustomPrompt="1"/>
          </p:nvPr>
        </p:nvSpPr>
        <p:spPr>
          <a:xfrm>
            <a:off x="9418638" y="3954457"/>
            <a:ext cx="2742914" cy="2560643"/>
          </a:xfrm>
        </p:spPr>
        <p:txBody>
          <a:bodyPr lIns="182880" tIns="146304" bIns="146304">
            <a:noAutofit/>
          </a:bodyPr>
          <a:lstStyle>
            <a:lvl1pPr marL="0" indent="0">
              <a:lnSpc>
                <a:spcPts val="1440"/>
              </a:lnSpc>
              <a:spcBef>
                <a:spcPts val="300"/>
              </a:spcBef>
              <a:spcAft>
                <a:spcPts val="600"/>
              </a:spcAft>
              <a:buFontTx/>
              <a:buNone/>
              <a:defRPr sz="1200" b="0">
                <a:solidFill>
                  <a:schemeClr val="tx2"/>
                </a:solidFill>
                <a:latin typeface="Segoe Pro"/>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1" name="Text Placeholder 26"/>
          <p:cNvSpPr>
            <a:spLocks noGrp="1"/>
          </p:cNvSpPr>
          <p:nvPr>
            <p:ph type="body" sz="quarter" idx="42" hasCustomPrompt="1"/>
          </p:nvPr>
        </p:nvSpPr>
        <p:spPr>
          <a:xfrm>
            <a:off x="6553632" y="3954457"/>
            <a:ext cx="2742914" cy="2560643"/>
          </a:xfrm>
        </p:spPr>
        <p:txBody>
          <a:bodyPr lIns="182880" tIns="146304" bIns="146304">
            <a:noAutofit/>
          </a:bodyPr>
          <a:lstStyle>
            <a:lvl1pPr marL="0" indent="0">
              <a:lnSpc>
                <a:spcPts val="1440"/>
              </a:lnSpc>
              <a:spcBef>
                <a:spcPts val="300"/>
              </a:spcBef>
              <a:spcAft>
                <a:spcPts val="600"/>
              </a:spcAft>
              <a:buFontTx/>
              <a:buNone/>
              <a:defRPr sz="1200" b="0">
                <a:solidFill>
                  <a:schemeClr val="tx2"/>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 name="Footer Placeholder 2"/>
          <p:cNvSpPr>
            <a:spLocks noGrp="1"/>
          </p:cNvSpPr>
          <p:nvPr>
            <p:ph type="ftr" sz="quarter" idx="43"/>
          </p:nvPr>
        </p:nvSpPr>
        <p:spPr/>
        <p:txBody>
          <a:bodyPr/>
          <a:lstStyle>
            <a:lvl1pPr>
              <a:defRPr>
                <a:solidFill>
                  <a:srgbClr val="505050"/>
                </a:solidFill>
              </a:defRPr>
            </a:lvl1pPr>
          </a:lstStyle>
          <a:p>
            <a:r>
              <a:rPr smtClean="0"/>
              <a:t>Microsoft Confidential</a:t>
            </a:r>
            <a:endParaRPr/>
          </a:p>
        </p:txBody>
      </p:sp>
      <p:sp>
        <p:nvSpPr>
          <p:cNvPr id="4" name="Slide Number Placeholder 3"/>
          <p:cNvSpPr>
            <a:spLocks noGrp="1"/>
          </p:cNvSpPr>
          <p:nvPr>
            <p:ph type="sldNum" sz="quarter" idx="44"/>
          </p:nvPr>
        </p:nvSpPr>
        <p:spPr/>
        <p:txBody>
          <a:bodyPr/>
          <a:lstStyle>
            <a:lvl1pPr>
              <a:defRPr>
                <a:solidFill>
                  <a:srgbClr val="505050"/>
                </a:solidFill>
              </a:defRPr>
            </a:lvl1pPr>
          </a:lstStyle>
          <a:p>
            <a:fld id="{27258FFF-F925-446B-8502-81C933981705}" type="slidenum">
              <a:rPr smtClean="0"/>
              <a:pPr/>
              <a:t>‹#›</a:t>
            </a:fld>
            <a:endParaRPr/>
          </a:p>
        </p:txBody>
      </p:sp>
    </p:spTree>
    <p:extLst>
      <p:ext uri="{BB962C8B-B14F-4D97-AF65-F5344CB8AC3E}">
        <p14:creationId xmlns:p14="http://schemas.microsoft.com/office/powerpoint/2010/main" val="58899047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smtClean="0">
                <a:solidFill>
                  <a:srgbClr val="505050"/>
                </a:solidFill>
              </a:rPr>
              <a:t>Microsoft Confidential</a:t>
            </a:r>
            <a:endParaRPr>
              <a:solidFill>
                <a:srgbClr val="505050"/>
              </a:solidFill>
            </a:endParaRPr>
          </a:p>
        </p:txBody>
      </p:sp>
      <p:sp>
        <p:nvSpPr>
          <p:cNvPr id="3" name="Slide Number Placeholder 2"/>
          <p:cNvSpPr>
            <a:spLocks noGrp="1"/>
          </p:cNvSpPr>
          <p:nvPr>
            <p:ph type="sldNum" sz="quarter" idx="11"/>
          </p:nvPr>
        </p:nvSpPr>
        <p:spPr/>
        <p:txBody>
          <a:bodyPr/>
          <a:lstStyle/>
          <a:p>
            <a:fld id="{27258FFF-F925-446B-8502-81C933981705}" type="slidenum">
              <a:rPr>
                <a:solidFill>
                  <a:srgbClr val="505050"/>
                </a:solidFill>
              </a:rPr>
              <a:pPr/>
              <a:t>‹#›</a:t>
            </a:fld>
            <a:endParaRPr>
              <a:solidFill>
                <a:srgbClr val="505050"/>
              </a:solidFill>
            </a:endParaRPr>
          </a:p>
        </p:txBody>
      </p:sp>
    </p:spTree>
    <p:extLst>
      <p:ext uri="{BB962C8B-B14F-4D97-AF65-F5344CB8AC3E}">
        <p14:creationId xmlns:p14="http://schemas.microsoft.com/office/powerpoint/2010/main" val="16928507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y Background &amp; Tiles">
    <p:bg>
      <p:bgPr>
        <a:solidFill>
          <a:srgbClr val="505050"/>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grpSp>
        <p:nvGrpSpPr>
          <p:cNvPr id="13" name="Group 12"/>
          <p:cNvGrpSpPr/>
          <p:nvPr userDrawn="1"/>
        </p:nvGrpSpPr>
        <p:grpSpPr>
          <a:xfrm>
            <a:off x="278608" y="296863"/>
            <a:ext cx="11887200" cy="6247693"/>
            <a:chOff x="274638" y="297107"/>
            <a:chExt cx="11887200" cy="6247693"/>
          </a:xfrm>
        </p:grpSpPr>
        <p:pic>
          <p:nvPicPr>
            <p:cNvPr id="4" name="Picture 3"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638" y="298483"/>
              <a:ext cx="3657356" cy="3657356"/>
            </a:xfrm>
            <a:prstGeom prst="rect">
              <a:avLst/>
            </a:prstGeom>
          </p:spPr>
        </p:pic>
        <p:pic>
          <p:nvPicPr>
            <p:cNvPr id="5" name="Picture 4"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89838" y="298727"/>
              <a:ext cx="3657356" cy="3657356"/>
            </a:xfrm>
            <a:prstGeom prst="rect">
              <a:avLst/>
            </a:prstGeom>
          </p:spPr>
        </p:pic>
        <p:pic>
          <p:nvPicPr>
            <p:cNvPr id="6" name="Picture 5"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32482" y="298483"/>
              <a:ext cx="3657356" cy="3657356"/>
            </a:xfrm>
            <a:prstGeom prst="rect">
              <a:avLst/>
            </a:prstGeom>
          </p:spPr>
        </p:pic>
        <p:pic>
          <p:nvPicPr>
            <p:cNvPr id="7" name="Picture 6" descr="NewGridTile_8x8.png"/>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274882" y="3954584"/>
              <a:ext cx="3657356" cy="2583015"/>
            </a:xfrm>
            <a:prstGeom prst="rect">
              <a:avLst/>
            </a:prstGeom>
          </p:spPr>
        </p:pic>
        <p:pic>
          <p:nvPicPr>
            <p:cNvPr id="8" name="Picture 7"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7589838" y="3954707"/>
              <a:ext cx="3657356" cy="2590093"/>
            </a:xfrm>
            <a:prstGeom prst="rect">
              <a:avLst/>
            </a:prstGeom>
          </p:spPr>
        </p:pic>
        <p:pic>
          <p:nvPicPr>
            <p:cNvPr id="9" name="Picture 8"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3932482" y="3954463"/>
              <a:ext cx="3657356" cy="2590337"/>
            </a:xfrm>
            <a:prstGeom prst="rect">
              <a:avLst/>
            </a:prstGeom>
          </p:spPr>
        </p:pic>
        <p:pic>
          <p:nvPicPr>
            <p:cNvPr id="11" name="Picture 10" descr="NewGridTile_8x8.png"/>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11247438" y="297107"/>
              <a:ext cx="914400" cy="3657356"/>
            </a:xfrm>
            <a:prstGeom prst="rect">
              <a:avLst/>
            </a:prstGeom>
          </p:spPr>
        </p:pic>
        <p:pic>
          <p:nvPicPr>
            <p:cNvPr id="12" name="Picture 11" descr="NewGridTile_8x8.png"/>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11247438" y="3952515"/>
              <a:ext cx="914400" cy="2590093"/>
            </a:xfrm>
            <a:prstGeom prst="rect">
              <a:avLst/>
            </a:prstGeom>
          </p:spPr>
        </p:pic>
      </p:grpSp>
      <p:sp>
        <p:nvSpPr>
          <p:cNvPr id="14" name="Text Placeholder 4"/>
          <p:cNvSpPr>
            <a:spLocks noGrp="1"/>
          </p:cNvSpPr>
          <p:nvPr>
            <p:ph type="body" sz="quarter" idx="13"/>
          </p:nvPr>
        </p:nvSpPr>
        <p:spPr>
          <a:xfrm>
            <a:off x="274638" y="2122379"/>
            <a:ext cx="11887200" cy="1828800"/>
          </a:xfrm>
        </p:spPr>
        <p:txBody>
          <a:bodyPr lIns="146304" tIns="91440" rIns="146304" bIns="91440"/>
          <a:lstStyle>
            <a:lvl1pPr marL="0" indent="0">
              <a:lnSpc>
                <a:spcPct val="90000"/>
              </a:lnSpc>
              <a:buFontTx/>
              <a:buNone/>
              <a:defRPr sz="8800" b="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191084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ay Background No Tiles">
    <p:bg>
      <p:bgPr>
        <a:solidFill>
          <a:srgbClr val="505050"/>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14" name="Text Placeholder 4"/>
          <p:cNvSpPr>
            <a:spLocks noGrp="1"/>
          </p:cNvSpPr>
          <p:nvPr>
            <p:ph type="body" sz="quarter" idx="13"/>
          </p:nvPr>
        </p:nvSpPr>
        <p:spPr>
          <a:xfrm>
            <a:off x="274638" y="2122379"/>
            <a:ext cx="11887200" cy="1828800"/>
          </a:xfrm>
        </p:spPr>
        <p:txBody>
          <a:bodyPr lIns="146304" tIns="91440" rIns="146304" bIns="91440"/>
          <a:lstStyle>
            <a:lvl1pPr marL="0" indent="0">
              <a:lnSpc>
                <a:spcPct val="90000"/>
              </a:lnSpc>
              <a:buFontTx/>
              <a:buNone/>
              <a:defRPr sz="8800" b="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153268794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4pt Text- Gray Background">
    <p:bg>
      <p:bgPr>
        <a:solidFill>
          <a:srgbClr val="505050"/>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4" name="Text Placeholder 4"/>
          <p:cNvSpPr>
            <a:spLocks noGrp="1"/>
          </p:cNvSpPr>
          <p:nvPr>
            <p:ph type="body" sz="quarter" idx="13"/>
          </p:nvPr>
        </p:nvSpPr>
        <p:spPr>
          <a:xfrm>
            <a:off x="274638" y="296863"/>
            <a:ext cx="11887200" cy="1828800"/>
          </a:xfrm>
        </p:spPr>
        <p:txBody>
          <a:bodyPr lIns="146304" tIns="91440" rIns="146304" bIns="91440"/>
          <a:lstStyle>
            <a:lvl1pPr marL="0" indent="0">
              <a:lnSpc>
                <a:spcPct val="90000"/>
              </a:lnSpc>
              <a:buFontTx/>
              <a:buNone/>
              <a:defRPr sz="540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3981561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ank You Slide Soli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2674311"/>
            <a:ext cx="11228387" cy="1737340"/>
          </a:xfrm>
        </p:spPr>
        <p:txBody>
          <a:bodyPr anchor="ctr"/>
          <a:lstStyle>
            <a:lvl1pPr>
              <a:defRPr sz="6000">
                <a:solidFill>
                  <a:schemeClr val="tx2"/>
                </a:solidFill>
              </a:defRPr>
            </a:lvl1pPr>
          </a:lstStyle>
          <a:p>
            <a:r>
              <a:rPr lang="en-US" smtClean="0"/>
              <a:t>Thank you</a:t>
            </a:r>
            <a:endParaRPr lang="en-US"/>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0440" y="492475"/>
            <a:ext cx="1250445" cy="266701"/>
          </a:xfrm>
          <a:prstGeom prst="rect">
            <a:avLst/>
          </a:prstGeom>
        </p:spPr>
      </p:pic>
    </p:spTree>
    <p:extLst>
      <p:ext uri="{BB962C8B-B14F-4D97-AF65-F5344CB8AC3E}">
        <p14:creationId xmlns:p14="http://schemas.microsoft.com/office/powerpoint/2010/main" val="5013793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5992921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747366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709244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art 2">
    <p:spTree>
      <p:nvGrpSpPr>
        <p:cNvPr id="1" name=""/>
        <p:cNvGrpSpPr/>
        <p:nvPr/>
      </p:nvGrpSpPr>
      <p:grpSpPr>
        <a:xfrm>
          <a:off x="0" y="0"/>
          <a:ext cx="0" cy="0"/>
          <a:chOff x="0" y="0"/>
          <a:chExt cx="0" cy="0"/>
        </a:xfrm>
      </p:grpSpPr>
      <p:pic>
        <p:nvPicPr>
          <p:cNvPr id="6" name="Picture Placeholder 3"/>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flipH="1">
            <a:off x="-7372" y="0"/>
            <a:ext cx="12534900" cy="6994526"/>
          </a:xfrm>
          <a:prstGeom prst="rect">
            <a:avLst/>
          </a:prstGeom>
        </p:spPr>
      </p:pic>
      <p:sp>
        <p:nvSpPr>
          <p:cNvPr id="2" name="Title 1"/>
          <p:cNvSpPr>
            <a:spLocks noGrp="1"/>
          </p:cNvSpPr>
          <p:nvPr>
            <p:ph type="ctrTitle" hasCustomPrompt="1"/>
          </p:nvPr>
        </p:nvSpPr>
        <p:spPr>
          <a:xfrm>
            <a:off x="274638" y="2142636"/>
            <a:ext cx="11228387" cy="1720381"/>
          </a:xfrm>
        </p:spPr>
        <p:txBody>
          <a:bodyPr/>
          <a:lstStyle>
            <a:lvl1pPr>
              <a:defRPr sz="6000"/>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2" y="3954463"/>
            <a:ext cx="8705850" cy="1055382"/>
          </a:xfrm>
        </p:spPr>
        <p:txBody>
          <a:bodyPr/>
          <a:lstStyle>
            <a:lvl1pPr marL="0" indent="0" algn="l">
              <a:buNone/>
              <a:defRPr sz="220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80241" y="479775"/>
            <a:ext cx="1300462" cy="277369"/>
          </a:xfrm>
          <a:prstGeom prst="rect">
            <a:avLst/>
          </a:prstGeom>
        </p:spPr>
      </p:pic>
    </p:spTree>
    <p:extLst>
      <p:ext uri="{BB962C8B-B14F-4D97-AF65-F5344CB8AC3E}">
        <p14:creationId xmlns:p14="http://schemas.microsoft.com/office/powerpoint/2010/main" val="160759652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55008" y="6482892"/>
            <a:ext cx="2798207" cy="372394"/>
          </a:xfrm>
          <a:prstGeom prst="rect">
            <a:avLst/>
          </a:prstGeom>
        </p:spPr>
        <p:txBody>
          <a:bodyPr/>
          <a:lstStyle/>
          <a:p>
            <a:fld id="{99916976-5D93-46E4-A98A-FAD63E4D0EA8}" type="datetimeFigureOut">
              <a:rPr lang="en-US" dirty="0"/>
              <a:t>3/29/2014</a:t>
            </a:fld>
            <a:endParaRPr lang="en-US" dirty="0"/>
          </a:p>
        </p:txBody>
      </p:sp>
      <p:sp>
        <p:nvSpPr>
          <p:cNvPr id="5" name="Footer Placeholder 4"/>
          <p:cNvSpPr>
            <a:spLocks noGrp="1"/>
          </p:cNvSpPr>
          <p:nvPr>
            <p:ph type="ftr" sz="quarter" idx="11"/>
          </p:nvPr>
        </p:nvSpPr>
        <p:spPr>
          <a:xfrm>
            <a:off x="4119584" y="6482892"/>
            <a:ext cx="5664425" cy="372394"/>
          </a:xfrm>
          <a:prstGeom prst="rect">
            <a:avLst/>
          </a:prstGeom>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62167379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3657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7" name="Rectangle 6"/>
          <p:cNvSpPr/>
          <p:nvPr userDrawn="1"/>
        </p:nvSpPr>
        <p:spPr bwMode="auto">
          <a:xfrm>
            <a:off x="457200" y="479425"/>
            <a:ext cx="2651731" cy="548634"/>
          </a:xfrm>
          <a:prstGeom prst="rect">
            <a:avLst/>
          </a:prstGeom>
          <a:noFill/>
          <a:ln w="25400" cap="sq">
            <a:solidFill>
              <a:srgbClr val="FFFFFF"/>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FFFFFF"/>
                    </a:gs>
                    <a:gs pos="15000">
                      <a:srgbClr val="FFFFFF"/>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35853120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74701" y="3955786"/>
            <a:ext cx="91439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10" name="Rectangle 9"/>
          <p:cNvSpPr/>
          <p:nvPr userDrawn="1"/>
        </p:nvSpPr>
        <p:spPr bwMode="auto">
          <a:xfrm>
            <a:off x="457200" y="479425"/>
            <a:ext cx="2651731" cy="548634"/>
          </a:xfrm>
          <a:prstGeom prst="rect">
            <a:avLst/>
          </a:prstGeom>
          <a:noFill/>
          <a:ln w="25400" cap="sq">
            <a:solidFill>
              <a:srgbClr val="FFFFFF"/>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FFFFFF"/>
                    </a:gs>
                    <a:gs pos="15000">
                      <a:srgbClr val="FFFFFF"/>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27264534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436714" cy="699452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74702" y="212563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702" y="2123899"/>
            <a:ext cx="7316788" cy="1830538"/>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74702" y="3954441"/>
            <a:ext cx="7316788" cy="1825625"/>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smtClean="0"/>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7200" y="6305103"/>
            <a:ext cx="1005840" cy="195077"/>
          </a:xfrm>
          <a:prstGeom prst="rect">
            <a:avLst/>
          </a:prstGeom>
        </p:spPr>
      </p:pic>
      <p:pic>
        <p:nvPicPr>
          <p:cNvPr id="10" name="Picture 9"/>
          <p:cNvPicPr>
            <a:picLocks noChangeAspect="1"/>
          </p:cNvPicPr>
          <p:nvPr userDrawn="1"/>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41002" y="569337"/>
            <a:ext cx="2484125" cy="368809"/>
          </a:xfrm>
          <a:prstGeom prst="rect">
            <a:avLst/>
          </a:prstGeom>
        </p:spPr>
      </p:pic>
    </p:spTree>
    <p:extLst>
      <p:ext uri="{BB962C8B-B14F-4D97-AF65-F5344CB8AC3E}">
        <p14:creationId xmlns:p14="http://schemas.microsoft.com/office/powerpoint/2010/main" val="16530226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356" y="0"/>
            <a:ext cx="12425757" cy="699452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WinAzure_rgb_Wht_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3404" y="357648"/>
            <a:ext cx="2920081" cy="762025"/>
          </a:xfrm>
          <a:prstGeom prst="rect">
            <a:avLst/>
          </a:prstGeom>
        </p:spPr>
      </p:pic>
      <p:sp>
        <p:nvSpPr>
          <p:cNvPr id="19" name="Rectangle 18"/>
          <p:cNvSpPr/>
          <p:nvPr userDrawn="1"/>
        </p:nvSpPr>
        <p:spPr bwMode="gray">
          <a:xfrm>
            <a:off x="274702" y="121128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638" y="1211287"/>
            <a:ext cx="7315200" cy="1828804"/>
          </a:xfrm>
          <a:noFill/>
        </p:spPr>
        <p:txBody>
          <a:bodyPr lIns="146304" tIns="91440" rIns="146304" bIns="91440" anchor="t" anchorCtr="0"/>
          <a:lstStyle>
            <a:lvl1pPr>
              <a:defRPr sz="60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74702" y="3030562"/>
            <a:ext cx="7315200"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0867073" y="6287386"/>
            <a:ext cx="1005840" cy="195077"/>
          </a:xfrm>
          <a:prstGeom prst="rect">
            <a:avLst/>
          </a:prstGeom>
        </p:spPr>
      </p:pic>
    </p:spTree>
    <p:extLst>
      <p:ext uri="{BB962C8B-B14F-4D97-AF65-F5344CB8AC3E}">
        <p14:creationId xmlns:p14="http://schemas.microsoft.com/office/powerpoint/2010/main" val="11761109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2" y="0"/>
            <a:ext cx="12436030" cy="6997340"/>
          </a:xfrm>
          <a:prstGeom prst="rect">
            <a:avLst/>
          </a:prstGeom>
        </p:spPr>
      </p:pic>
      <p:sp>
        <p:nvSpPr>
          <p:cNvPr id="12" name="Rectangle 11"/>
          <p:cNvSpPr/>
          <p:nvPr userDrawn="1"/>
        </p:nvSpPr>
        <p:spPr bwMode="gray">
          <a:xfrm>
            <a:off x="274702" y="1211263"/>
            <a:ext cx="7315200" cy="45720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descr="WinAzure_rgb_Wht_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3404" y="4853590"/>
            <a:ext cx="2920081" cy="762025"/>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0973054" y="6320023"/>
            <a:ext cx="1005840" cy="195077"/>
          </a:xfrm>
          <a:prstGeom prst="rect">
            <a:avLst/>
          </a:prstGeom>
        </p:spPr>
      </p:pic>
      <p:sp>
        <p:nvSpPr>
          <p:cNvPr id="14" name="Title 1"/>
          <p:cNvSpPr>
            <a:spLocks noGrp="1"/>
          </p:cNvSpPr>
          <p:nvPr>
            <p:ph type="title" hasCustomPrompt="1"/>
          </p:nvPr>
        </p:nvSpPr>
        <p:spPr bwMode="ltGray">
          <a:xfrm>
            <a:off x="274638" y="1211263"/>
            <a:ext cx="7315200" cy="1828804"/>
          </a:xfrm>
          <a:noFill/>
        </p:spPr>
        <p:txBody>
          <a:bodyPr lIns="146304" tIns="91440" rIns="146304" bIns="91440" anchor="t" anchorCtr="0"/>
          <a:lstStyle>
            <a:lvl1pPr>
              <a:defRPr sz="60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74702" y="3030538"/>
            <a:ext cx="7315200"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7257797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27" y="0"/>
            <a:ext cx="12426819" cy="6994524"/>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867073" y="6287386"/>
            <a:ext cx="1005840" cy="195077"/>
          </a:xfrm>
          <a:prstGeom prst="rect">
            <a:avLst/>
          </a:prstGeom>
        </p:spPr>
      </p:pic>
      <p:sp>
        <p:nvSpPr>
          <p:cNvPr id="13" name="Rectangle 12"/>
          <p:cNvSpPr/>
          <p:nvPr userDrawn="1"/>
        </p:nvSpPr>
        <p:spPr bwMode="gray">
          <a:xfrm>
            <a:off x="274702" y="212563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702" y="2123899"/>
            <a:ext cx="7315200" cy="1830538"/>
          </a:xfrm>
          <a:noFill/>
        </p:spPr>
        <p:txBody>
          <a:bodyPr lIns="146304" tIns="91440" rIns="146304" bIns="91440" anchor="t" anchorCtr="0"/>
          <a:lstStyle>
            <a:lvl1pPr>
              <a:defRPr sz="54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74702" y="3954441"/>
            <a:ext cx="7315200" cy="1825625"/>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smtClean="0"/>
              <a:t>Click to edit Master text styles</a:t>
            </a:r>
          </a:p>
        </p:txBody>
      </p:sp>
      <p:pic>
        <p:nvPicPr>
          <p:cNvPr id="2" name="Picture 1"/>
          <p:cNvPicPr>
            <a:picLocks noChangeAspect="1"/>
          </p:cNvPicPr>
          <p:nvPr userDrawn="1"/>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41002" y="569337"/>
            <a:ext cx="2484125" cy="368809"/>
          </a:xfrm>
          <a:prstGeom prst="rect">
            <a:avLst/>
          </a:prstGeom>
        </p:spPr>
      </p:pic>
    </p:spTree>
    <p:extLst>
      <p:ext uri="{BB962C8B-B14F-4D97-AF65-F5344CB8AC3E}">
        <p14:creationId xmlns:p14="http://schemas.microsoft.com/office/powerpoint/2010/main" val="3657748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171"/>
            <a:ext cx="12436475" cy="6992181"/>
          </a:xfrm>
          <a:prstGeom prst="rect">
            <a:avLst/>
          </a:prstGeom>
        </p:spPr>
      </p:pic>
      <p:pic>
        <p:nvPicPr>
          <p:cNvPr id="13" name="Picture 12" descr="WinAzure_rgb_Wht_M.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3404" y="357636"/>
            <a:ext cx="2920081" cy="762025"/>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448993" y="6287386"/>
            <a:ext cx="1005840" cy="195077"/>
          </a:xfrm>
          <a:prstGeom prst="rect">
            <a:avLst/>
          </a:prstGeom>
        </p:spPr>
      </p:pic>
      <p:sp>
        <p:nvSpPr>
          <p:cNvPr id="10" name="Rectangle 9"/>
          <p:cNvSpPr/>
          <p:nvPr userDrawn="1"/>
        </p:nvSpPr>
        <p:spPr bwMode="gray">
          <a:xfrm>
            <a:off x="274702" y="1211263"/>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74638" y="1211263"/>
            <a:ext cx="7315200" cy="1828804"/>
          </a:xfrm>
          <a:noFill/>
        </p:spPr>
        <p:txBody>
          <a:bodyPr lIns="146304" tIns="91440" rIns="146304" bIns="91440" anchor="t" anchorCtr="0"/>
          <a:lstStyle>
            <a:lvl1pPr>
              <a:defRPr sz="60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74702" y="3030538"/>
            <a:ext cx="7315200"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845645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576824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651570" cy="6994526"/>
          </a:xfrm>
          <a:prstGeom prst="rect">
            <a:avLst/>
          </a:prstGeom>
        </p:spPr>
      </p:pic>
      <p:sp>
        <p:nvSpPr>
          <p:cNvPr id="7" name="Rectangle 6"/>
          <p:cNvSpPr/>
          <p:nvPr userDrawn="1"/>
        </p:nvSpPr>
        <p:spPr bwMode="auto">
          <a:xfrm>
            <a:off x="274638" y="296863"/>
            <a:ext cx="5486400" cy="5486400"/>
          </a:xfrm>
          <a:prstGeom prst="rect">
            <a:avLst/>
          </a:prstGeom>
          <a:solidFill>
            <a:schemeClr val="accent4">
              <a:alpha val="9098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39" y="2142636"/>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2" y="3954463"/>
            <a:ext cx="5303462" cy="1055382"/>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961731" y="449437"/>
            <a:ext cx="1304123" cy="285764"/>
          </a:xfrm>
          <a:prstGeom prst="rect">
            <a:avLst/>
          </a:prstGeom>
        </p:spPr>
      </p:pic>
    </p:spTree>
    <p:extLst>
      <p:ext uri="{BB962C8B-B14F-4D97-AF65-F5344CB8AC3E}">
        <p14:creationId xmlns:p14="http://schemas.microsoft.com/office/powerpoint/2010/main" val="401119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93548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2473992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5638594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9752028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156212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925880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343259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849215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711050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73284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Quo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436475" cy="6994525"/>
          </a:xfrm>
          <a:prstGeom prst="rect">
            <a:avLst/>
          </a:prstGeom>
        </p:spPr>
      </p:pic>
      <p:sp>
        <p:nvSpPr>
          <p:cNvPr id="2" name="Footer Placeholder 1"/>
          <p:cNvSpPr>
            <a:spLocks noGrp="1"/>
          </p:cNvSpPr>
          <p:nvPr>
            <p:ph type="ftr" sz="quarter" idx="12"/>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5" name="Slide Number Placeholder 4"/>
          <p:cNvSpPr>
            <a:spLocks noGrp="1"/>
          </p:cNvSpPr>
          <p:nvPr>
            <p:ph type="sldNum" sz="quarter" idx="13"/>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6" name="Text Placeholder 5"/>
          <p:cNvSpPr>
            <a:spLocks noGrp="1"/>
          </p:cNvSpPr>
          <p:nvPr>
            <p:ph type="body" sz="quarter" idx="14" hasCustomPrompt="1"/>
          </p:nvPr>
        </p:nvSpPr>
        <p:spPr>
          <a:xfrm>
            <a:off x="4426014" y="3628284"/>
            <a:ext cx="2249424" cy="2249424"/>
          </a:xfrm>
          <a:solidFill>
            <a:schemeClr val="accent3"/>
          </a:solidFill>
        </p:spPr>
        <p:txBody>
          <a:bodyPr/>
          <a:lstStyle>
            <a:lvl1pPr marL="0" indent="0">
              <a:lnSpc>
                <a:spcPts val="3700"/>
              </a:lnSpc>
              <a:spcBef>
                <a:spcPts val="0"/>
              </a:spcBef>
              <a:buNone/>
              <a:defRPr sz="32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Quote</a:t>
            </a:r>
          </a:p>
          <a:p>
            <a:pPr lvl="0"/>
            <a:r>
              <a:rPr lang="en-US" smtClean="0"/>
              <a:t>statement</a:t>
            </a:r>
          </a:p>
          <a:p>
            <a:pPr lvl="0"/>
            <a:r>
              <a:rPr lang="en-US" smtClean="0"/>
              <a:t>here</a:t>
            </a:r>
            <a:endParaRPr lang="en-US"/>
          </a:p>
        </p:txBody>
      </p:sp>
      <p:sp>
        <p:nvSpPr>
          <p:cNvPr id="20" name="Text Placeholder 5"/>
          <p:cNvSpPr>
            <a:spLocks noGrp="1"/>
          </p:cNvSpPr>
          <p:nvPr>
            <p:ph type="body" sz="quarter" idx="15" hasCustomPrompt="1"/>
          </p:nvPr>
        </p:nvSpPr>
        <p:spPr>
          <a:xfrm>
            <a:off x="6033080" y="723012"/>
            <a:ext cx="640080" cy="640080"/>
          </a:xfrm>
          <a:solidFill>
            <a:schemeClr val="accent3"/>
          </a:solidFill>
        </p:spPr>
        <p:txBody>
          <a:bodyPr anchor="ctr"/>
          <a:lstStyle>
            <a:lvl1pPr marL="0" indent="0">
              <a:lnSpc>
                <a:spcPts val="600"/>
              </a:lnSpc>
              <a:spcBef>
                <a:spcPts val="0"/>
              </a:spcBef>
              <a:buNone/>
              <a:defRPr sz="6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 </a:t>
            </a:r>
            <a:endParaRPr lang="en-US"/>
          </a:p>
        </p:txBody>
      </p:sp>
      <p:sp>
        <p:nvSpPr>
          <p:cNvPr id="21" name="Text Placeholder 5"/>
          <p:cNvSpPr>
            <a:spLocks noGrp="1"/>
          </p:cNvSpPr>
          <p:nvPr>
            <p:ph type="body" sz="quarter" idx="16" hasCustomPrompt="1"/>
          </p:nvPr>
        </p:nvSpPr>
        <p:spPr>
          <a:xfrm>
            <a:off x="9418638" y="723012"/>
            <a:ext cx="640080" cy="640080"/>
          </a:xfrm>
          <a:solidFill>
            <a:schemeClr val="accent3"/>
          </a:solidFill>
        </p:spPr>
        <p:txBody>
          <a:bodyPr anchor="ctr"/>
          <a:lstStyle>
            <a:lvl1pPr marL="0" indent="0">
              <a:lnSpc>
                <a:spcPts val="600"/>
              </a:lnSpc>
              <a:spcBef>
                <a:spcPts val="0"/>
              </a:spcBef>
              <a:buNone/>
              <a:defRPr sz="6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 </a:t>
            </a:r>
            <a:endParaRPr lang="en-US"/>
          </a:p>
        </p:txBody>
      </p:sp>
      <p:sp>
        <p:nvSpPr>
          <p:cNvPr id="22" name="Text Placeholder 5"/>
          <p:cNvSpPr>
            <a:spLocks noGrp="1"/>
          </p:cNvSpPr>
          <p:nvPr>
            <p:ph type="body" sz="quarter" idx="17" hasCustomPrompt="1"/>
          </p:nvPr>
        </p:nvSpPr>
        <p:spPr>
          <a:xfrm>
            <a:off x="9418638" y="3631833"/>
            <a:ext cx="640080" cy="640080"/>
          </a:xfrm>
          <a:solidFill>
            <a:schemeClr val="accent3"/>
          </a:solidFill>
        </p:spPr>
        <p:txBody>
          <a:bodyPr anchor="ctr"/>
          <a:lstStyle>
            <a:lvl1pPr marL="0" indent="0">
              <a:lnSpc>
                <a:spcPts val="600"/>
              </a:lnSpc>
              <a:spcBef>
                <a:spcPts val="0"/>
              </a:spcBef>
              <a:buNone/>
              <a:defRPr sz="6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 </a:t>
            </a:r>
            <a:endParaRPr lang="en-US"/>
          </a:p>
        </p:txBody>
      </p:sp>
    </p:spTree>
    <p:extLst>
      <p:ext uri="{BB962C8B-B14F-4D97-AF65-F5344CB8AC3E}">
        <p14:creationId xmlns:p14="http://schemas.microsoft.com/office/powerpoint/2010/main" val="35486367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p:cTn id="7" dur="500" fill="hold"/>
                                        <p:tgtEl>
                                          <p:spTgt spid="6">
                                            <p:bg/>
                                          </p:spTgt>
                                        </p:tgtEl>
                                        <p:attrNameLst>
                                          <p:attrName>ppt_w</p:attrName>
                                        </p:attrNameLst>
                                      </p:cBhvr>
                                      <p:tavLst>
                                        <p:tav tm="0">
                                          <p:val>
                                            <p:fltVal val="0"/>
                                          </p:val>
                                        </p:tav>
                                        <p:tav tm="100000">
                                          <p:val>
                                            <p:strVal val="#ppt_w"/>
                                          </p:val>
                                        </p:tav>
                                      </p:tavLst>
                                    </p:anim>
                                    <p:anim calcmode="lin" valueType="num">
                                      <p:cBhvr>
                                        <p:cTn id="8" dur="500" fill="hold"/>
                                        <p:tgtEl>
                                          <p:spTgt spid="6">
                                            <p:bg/>
                                          </p:spTgt>
                                        </p:tgtEl>
                                        <p:attrNameLst>
                                          <p:attrName>ppt_h</p:attrName>
                                        </p:attrNameLst>
                                      </p:cBhvr>
                                      <p:tavLst>
                                        <p:tav tm="0">
                                          <p:val>
                                            <p:fltVal val="0"/>
                                          </p:val>
                                        </p:tav>
                                        <p:tav tm="100000">
                                          <p:val>
                                            <p:strVal val="#ppt_h"/>
                                          </p:val>
                                        </p:tav>
                                      </p:tavLst>
                                    </p:anim>
                                    <p:animEffect transition="in" filter="fade">
                                      <p:cBhvr>
                                        <p:cTn id="9" dur="500"/>
                                        <p:tgtEl>
                                          <p:spTgt spid="6">
                                            <p:bg/>
                                          </p:spTgt>
                                        </p:tgtEl>
                                      </p:cBhvr>
                                    </p:animEffect>
                                    <p:anim calcmode="lin" valueType="num">
                                      <p:cBhvr>
                                        <p:cTn id="10" dur="500" fill="hold"/>
                                        <p:tgtEl>
                                          <p:spTgt spid="6">
                                            <p:bg/>
                                          </p:spTgt>
                                        </p:tgtEl>
                                        <p:attrNameLst>
                                          <p:attrName>ppt_x</p:attrName>
                                        </p:attrNameLst>
                                      </p:cBhvr>
                                      <p:tavLst>
                                        <p:tav tm="0">
                                          <p:val>
                                            <p:fltVal val="0.5"/>
                                          </p:val>
                                        </p:tav>
                                        <p:tav tm="100000">
                                          <p:val>
                                            <p:strVal val="#ppt_x"/>
                                          </p:val>
                                        </p:tav>
                                      </p:tavLst>
                                    </p:anim>
                                    <p:anim calcmode="lin" valueType="num">
                                      <p:cBhvr>
                                        <p:cTn id="11" dur="500" fill="hold"/>
                                        <p:tgtEl>
                                          <p:spTgt spid="6">
                                            <p:bg/>
                                          </p:spTgt>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anim calcmode="lin" valueType="num">
                                      <p:cBhvr>
                                        <p:cTn id="17" dur="500" fill="hold"/>
                                        <p:tgtEl>
                                          <p:spTgt spid="6">
                                            <p:txEl>
                                              <p:pRg st="0" end="0"/>
                                            </p:txEl>
                                          </p:spTgt>
                                        </p:tgtEl>
                                        <p:attrNameLst>
                                          <p:attrName>ppt_x</p:attrName>
                                        </p:attrNameLst>
                                      </p:cBhvr>
                                      <p:tavLst>
                                        <p:tav tm="0">
                                          <p:val>
                                            <p:fltVal val="0.5"/>
                                          </p:val>
                                        </p:tav>
                                        <p:tav tm="100000">
                                          <p:val>
                                            <p:strVal val="#ppt_x"/>
                                          </p:val>
                                        </p:tav>
                                      </p:tavLst>
                                    </p:anim>
                                    <p:anim calcmode="lin" valueType="num">
                                      <p:cBhvr>
                                        <p:cTn id="18" dur="500" fill="hold"/>
                                        <p:tgtEl>
                                          <p:spTgt spid="6">
                                            <p:txEl>
                                              <p:pRg st="0" end="0"/>
                                            </p:txEl>
                                          </p:spTgt>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6">
                                            <p:txEl>
                                              <p:pRg st="1" end="1"/>
                                            </p:txEl>
                                          </p:spTgt>
                                        </p:tgtEl>
                                      </p:cBhvr>
                                    </p:animEffect>
                                    <p:anim calcmode="lin" valueType="num">
                                      <p:cBhvr>
                                        <p:cTn id="24" dur="500" fill="hold"/>
                                        <p:tgtEl>
                                          <p:spTgt spid="6">
                                            <p:txEl>
                                              <p:pRg st="1" end="1"/>
                                            </p:txEl>
                                          </p:spTgt>
                                        </p:tgtEl>
                                        <p:attrNameLst>
                                          <p:attrName>ppt_x</p:attrName>
                                        </p:attrNameLst>
                                      </p:cBhvr>
                                      <p:tavLst>
                                        <p:tav tm="0">
                                          <p:val>
                                            <p:fltVal val="0.5"/>
                                          </p:val>
                                        </p:tav>
                                        <p:tav tm="100000">
                                          <p:val>
                                            <p:strVal val="#ppt_x"/>
                                          </p:val>
                                        </p:tav>
                                      </p:tavLst>
                                    </p:anim>
                                    <p:anim calcmode="lin" valueType="num">
                                      <p:cBhvr>
                                        <p:cTn id="25" dur="500" fill="hold"/>
                                        <p:tgtEl>
                                          <p:spTgt spid="6">
                                            <p:txEl>
                                              <p:pRg st="1" end="1"/>
                                            </p:txEl>
                                          </p:spTgt>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p:cTn id="28"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6">
                                            <p:txEl>
                                              <p:pRg st="2" end="2"/>
                                            </p:txEl>
                                          </p:spTgt>
                                        </p:tgtEl>
                                      </p:cBhvr>
                                    </p:animEffect>
                                    <p:anim calcmode="lin" valueType="num">
                                      <p:cBhvr>
                                        <p:cTn id="31" dur="500" fill="hold"/>
                                        <p:tgtEl>
                                          <p:spTgt spid="6">
                                            <p:txEl>
                                              <p:pRg st="2" end="2"/>
                                            </p:txEl>
                                          </p:spTgt>
                                        </p:tgtEl>
                                        <p:attrNameLst>
                                          <p:attrName>ppt_x</p:attrName>
                                        </p:attrNameLst>
                                      </p:cBhvr>
                                      <p:tavLst>
                                        <p:tav tm="0">
                                          <p:val>
                                            <p:fltVal val="0.5"/>
                                          </p:val>
                                        </p:tav>
                                        <p:tav tm="100000">
                                          <p:val>
                                            <p:strVal val="#ppt_x"/>
                                          </p:val>
                                        </p:tav>
                                      </p:tavLst>
                                    </p:anim>
                                    <p:anim calcmode="lin" valueType="num">
                                      <p:cBhvr>
                                        <p:cTn id="32" dur="500" fill="hold"/>
                                        <p:tgtEl>
                                          <p:spTgt spid="6">
                                            <p:txEl>
                                              <p:pRg st="2" end="2"/>
                                            </p:txEl>
                                          </p:spTgt>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20">
                                            <p:bg/>
                                          </p:spTgt>
                                        </p:tgtEl>
                                        <p:attrNameLst>
                                          <p:attrName>style.visibility</p:attrName>
                                        </p:attrNameLst>
                                      </p:cBhvr>
                                      <p:to>
                                        <p:strVal val="visible"/>
                                      </p:to>
                                    </p:set>
                                    <p:anim calcmode="lin" valueType="num">
                                      <p:cBhvr>
                                        <p:cTn id="35" dur="500" fill="hold"/>
                                        <p:tgtEl>
                                          <p:spTgt spid="20">
                                            <p:bg/>
                                          </p:spTgt>
                                        </p:tgtEl>
                                        <p:attrNameLst>
                                          <p:attrName>ppt_w</p:attrName>
                                        </p:attrNameLst>
                                      </p:cBhvr>
                                      <p:tavLst>
                                        <p:tav tm="0">
                                          <p:val>
                                            <p:fltVal val="0"/>
                                          </p:val>
                                        </p:tav>
                                        <p:tav tm="100000">
                                          <p:val>
                                            <p:strVal val="#ppt_w"/>
                                          </p:val>
                                        </p:tav>
                                      </p:tavLst>
                                    </p:anim>
                                    <p:anim calcmode="lin" valueType="num">
                                      <p:cBhvr>
                                        <p:cTn id="36" dur="500" fill="hold"/>
                                        <p:tgtEl>
                                          <p:spTgt spid="20">
                                            <p:bg/>
                                          </p:spTgt>
                                        </p:tgtEl>
                                        <p:attrNameLst>
                                          <p:attrName>ppt_h</p:attrName>
                                        </p:attrNameLst>
                                      </p:cBhvr>
                                      <p:tavLst>
                                        <p:tav tm="0">
                                          <p:val>
                                            <p:fltVal val="0"/>
                                          </p:val>
                                        </p:tav>
                                        <p:tav tm="100000">
                                          <p:val>
                                            <p:strVal val="#ppt_h"/>
                                          </p:val>
                                        </p:tav>
                                      </p:tavLst>
                                    </p:anim>
                                    <p:animEffect transition="in" filter="fade">
                                      <p:cBhvr>
                                        <p:cTn id="37" dur="500"/>
                                        <p:tgtEl>
                                          <p:spTgt spid="20">
                                            <p:bg/>
                                          </p:spTgt>
                                        </p:tgtEl>
                                      </p:cBhvr>
                                    </p:animEffect>
                                    <p:anim calcmode="lin" valueType="num">
                                      <p:cBhvr>
                                        <p:cTn id="38" dur="500" fill="hold"/>
                                        <p:tgtEl>
                                          <p:spTgt spid="20">
                                            <p:bg/>
                                          </p:spTgt>
                                        </p:tgtEl>
                                        <p:attrNameLst>
                                          <p:attrName>ppt_x</p:attrName>
                                        </p:attrNameLst>
                                      </p:cBhvr>
                                      <p:tavLst>
                                        <p:tav tm="0">
                                          <p:val>
                                            <p:fltVal val="0.5"/>
                                          </p:val>
                                        </p:tav>
                                        <p:tav tm="100000">
                                          <p:val>
                                            <p:strVal val="#ppt_x"/>
                                          </p:val>
                                        </p:tav>
                                      </p:tavLst>
                                    </p:anim>
                                    <p:anim calcmode="lin" valueType="num">
                                      <p:cBhvr>
                                        <p:cTn id="39" dur="500" fill="hold"/>
                                        <p:tgtEl>
                                          <p:spTgt spid="20">
                                            <p:bg/>
                                          </p:spTgt>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20">
                                            <p:txEl>
                                              <p:pRg st="0" end="0"/>
                                            </p:txEl>
                                          </p:spTgt>
                                        </p:tgtEl>
                                        <p:attrNameLst>
                                          <p:attrName>style.visibility</p:attrName>
                                        </p:attrNameLst>
                                      </p:cBhvr>
                                      <p:to>
                                        <p:strVal val="visible"/>
                                      </p:to>
                                    </p:set>
                                    <p:anim calcmode="lin" valueType="num">
                                      <p:cBhvr>
                                        <p:cTn id="42"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20">
                                            <p:txEl>
                                              <p:pRg st="0" end="0"/>
                                            </p:txEl>
                                          </p:spTgt>
                                        </p:tgtEl>
                                      </p:cBhvr>
                                    </p:animEffect>
                                    <p:anim calcmode="lin" valueType="num">
                                      <p:cBhvr>
                                        <p:cTn id="45" dur="500" fill="hold"/>
                                        <p:tgtEl>
                                          <p:spTgt spid="20">
                                            <p:txEl>
                                              <p:pRg st="0" end="0"/>
                                            </p:txEl>
                                          </p:spTgt>
                                        </p:tgtEl>
                                        <p:attrNameLst>
                                          <p:attrName>ppt_x</p:attrName>
                                        </p:attrNameLst>
                                      </p:cBhvr>
                                      <p:tavLst>
                                        <p:tav tm="0">
                                          <p:val>
                                            <p:fltVal val="0.5"/>
                                          </p:val>
                                        </p:tav>
                                        <p:tav tm="100000">
                                          <p:val>
                                            <p:strVal val="#ppt_x"/>
                                          </p:val>
                                        </p:tav>
                                      </p:tavLst>
                                    </p:anim>
                                    <p:anim calcmode="lin" valueType="num">
                                      <p:cBhvr>
                                        <p:cTn id="46" dur="500" fill="hold"/>
                                        <p:tgtEl>
                                          <p:spTgt spid="20">
                                            <p:txEl>
                                              <p:pRg st="0" end="0"/>
                                            </p:txEl>
                                          </p:spTgt>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21">
                                            <p:bg/>
                                          </p:spTgt>
                                        </p:tgtEl>
                                        <p:attrNameLst>
                                          <p:attrName>style.visibility</p:attrName>
                                        </p:attrNameLst>
                                      </p:cBhvr>
                                      <p:to>
                                        <p:strVal val="visible"/>
                                      </p:to>
                                    </p:set>
                                    <p:anim calcmode="lin" valueType="num">
                                      <p:cBhvr>
                                        <p:cTn id="49" dur="500" fill="hold"/>
                                        <p:tgtEl>
                                          <p:spTgt spid="21">
                                            <p:bg/>
                                          </p:spTgt>
                                        </p:tgtEl>
                                        <p:attrNameLst>
                                          <p:attrName>ppt_w</p:attrName>
                                        </p:attrNameLst>
                                      </p:cBhvr>
                                      <p:tavLst>
                                        <p:tav tm="0">
                                          <p:val>
                                            <p:fltVal val="0"/>
                                          </p:val>
                                        </p:tav>
                                        <p:tav tm="100000">
                                          <p:val>
                                            <p:strVal val="#ppt_w"/>
                                          </p:val>
                                        </p:tav>
                                      </p:tavLst>
                                    </p:anim>
                                    <p:anim calcmode="lin" valueType="num">
                                      <p:cBhvr>
                                        <p:cTn id="50" dur="500" fill="hold"/>
                                        <p:tgtEl>
                                          <p:spTgt spid="21">
                                            <p:bg/>
                                          </p:spTgt>
                                        </p:tgtEl>
                                        <p:attrNameLst>
                                          <p:attrName>ppt_h</p:attrName>
                                        </p:attrNameLst>
                                      </p:cBhvr>
                                      <p:tavLst>
                                        <p:tav tm="0">
                                          <p:val>
                                            <p:fltVal val="0"/>
                                          </p:val>
                                        </p:tav>
                                        <p:tav tm="100000">
                                          <p:val>
                                            <p:strVal val="#ppt_h"/>
                                          </p:val>
                                        </p:tav>
                                      </p:tavLst>
                                    </p:anim>
                                    <p:animEffect transition="in" filter="fade">
                                      <p:cBhvr>
                                        <p:cTn id="51" dur="500"/>
                                        <p:tgtEl>
                                          <p:spTgt spid="21">
                                            <p:bg/>
                                          </p:spTgt>
                                        </p:tgtEl>
                                      </p:cBhvr>
                                    </p:animEffect>
                                    <p:anim calcmode="lin" valueType="num">
                                      <p:cBhvr>
                                        <p:cTn id="52" dur="500" fill="hold"/>
                                        <p:tgtEl>
                                          <p:spTgt spid="21">
                                            <p:bg/>
                                          </p:spTgt>
                                        </p:tgtEl>
                                        <p:attrNameLst>
                                          <p:attrName>ppt_x</p:attrName>
                                        </p:attrNameLst>
                                      </p:cBhvr>
                                      <p:tavLst>
                                        <p:tav tm="0">
                                          <p:val>
                                            <p:fltVal val="0.5"/>
                                          </p:val>
                                        </p:tav>
                                        <p:tav tm="100000">
                                          <p:val>
                                            <p:strVal val="#ppt_x"/>
                                          </p:val>
                                        </p:tav>
                                      </p:tavLst>
                                    </p:anim>
                                    <p:anim calcmode="lin" valueType="num">
                                      <p:cBhvr>
                                        <p:cTn id="53" dur="500" fill="hold"/>
                                        <p:tgtEl>
                                          <p:spTgt spid="21">
                                            <p:bg/>
                                          </p:spTgt>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 calcmode="lin" valueType="num">
                                      <p:cBhvr>
                                        <p:cTn id="5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1">
                                            <p:txEl>
                                              <p:pRg st="0" end="0"/>
                                            </p:txEl>
                                          </p:spTgt>
                                        </p:tgtEl>
                                      </p:cBhvr>
                                    </p:animEffect>
                                    <p:anim calcmode="lin" valueType="num">
                                      <p:cBhvr>
                                        <p:cTn id="59" dur="500" fill="hold"/>
                                        <p:tgtEl>
                                          <p:spTgt spid="21">
                                            <p:txEl>
                                              <p:pRg st="0" end="0"/>
                                            </p:txEl>
                                          </p:spTgt>
                                        </p:tgtEl>
                                        <p:attrNameLst>
                                          <p:attrName>ppt_x</p:attrName>
                                        </p:attrNameLst>
                                      </p:cBhvr>
                                      <p:tavLst>
                                        <p:tav tm="0">
                                          <p:val>
                                            <p:fltVal val="0.5"/>
                                          </p:val>
                                        </p:tav>
                                        <p:tav tm="100000">
                                          <p:val>
                                            <p:strVal val="#ppt_x"/>
                                          </p:val>
                                        </p:tav>
                                      </p:tavLst>
                                    </p:anim>
                                    <p:anim calcmode="lin" valueType="num">
                                      <p:cBhvr>
                                        <p:cTn id="60" dur="500" fill="hold"/>
                                        <p:tgtEl>
                                          <p:spTgt spid="21">
                                            <p:txEl>
                                              <p:pRg st="0" end="0"/>
                                            </p:txEl>
                                          </p:spTgt>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22">
                                            <p:bg/>
                                          </p:spTgt>
                                        </p:tgtEl>
                                        <p:attrNameLst>
                                          <p:attrName>style.visibility</p:attrName>
                                        </p:attrNameLst>
                                      </p:cBhvr>
                                      <p:to>
                                        <p:strVal val="visible"/>
                                      </p:to>
                                    </p:set>
                                    <p:anim calcmode="lin" valueType="num">
                                      <p:cBhvr>
                                        <p:cTn id="63" dur="500" fill="hold"/>
                                        <p:tgtEl>
                                          <p:spTgt spid="22">
                                            <p:bg/>
                                          </p:spTgt>
                                        </p:tgtEl>
                                        <p:attrNameLst>
                                          <p:attrName>ppt_w</p:attrName>
                                        </p:attrNameLst>
                                      </p:cBhvr>
                                      <p:tavLst>
                                        <p:tav tm="0">
                                          <p:val>
                                            <p:fltVal val="0"/>
                                          </p:val>
                                        </p:tav>
                                        <p:tav tm="100000">
                                          <p:val>
                                            <p:strVal val="#ppt_w"/>
                                          </p:val>
                                        </p:tav>
                                      </p:tavLst>
                                    </p:anim>
                                    <p:anim calcmode="lin" valueType="num">
                                      <p:cBhvr>
                                        <p:cTn id="64" dur="500" fill="hold"/>
                                        <p:tgtEl>
                                          <p:spTgt spid="22">
                                            <p:bg/>
                                          </p:spTgt>
                                        </p:tgtEl>
                                        <p:attrNameLst>
                                          <p:attrName>ppt_h</p:attrName>
                                        </p:attrNameLst>
                                      </p:cBhvr>
                                      <p:tavLst>
                                        <p:tav tm="0">
                                          <p:val>
                                            <p:fltVal val="0"/>
                                          </p:val>
                                        </p:tav>
                                        <p:tav tm="100000">
                                          <p:val>
                                            <p:strVal val="#ppt_h"/>
                                          </p:val>
                                        </p:tav>
                                      </p:tavLst>
                                    </p:anim>
                                    <p:animEffect transition="in" filter="fade">
                                      <p:cBhvr>
                                        <p:cTn id="65" dur="500"/>
                                        <p:tgtEl>
                                          <p:spTgt spid="22">
                                            <p:bg/>
                                          </p:spTgt>
                                        </p:tgtEl>
                                      </p:cBhvr>
                                    </p:animEffect>
                                    <p:anim calcmode="lin" valueType="num">
                                      <p:cBhvr>
                                        <p:cTn id="66" dur="500" fill="hold"/>
                                        <p:tgtEl>
                                          <p:spTgt spid="22">
                                            <p:bg/>
                                          </p:spTgt>
                                        </p:tgtEl>
                                        <p:attrNameLst>
                                          <p:attrName>ppt_x</p:attrName>
                                        </p:attrNameLst>
                                      </p:cBhvr>
                                      <p:tavLst>
                                        <p:tav tm="0">
                                          <p:val>
                                            <p:fltVal val="0.5"/>
                                          </p:val>
                                        </p:tav>
                                        <p:tav tm="100000">
                                          <p:val>
                                            <p:strVal val="#ppt_x"/>
                                          </p:val>
                                        </p:tav>
                                      </p:tavLst>
                                    </p:anim>
                                    <p:anim calcmode="lin" valueType="num">
                                      <p:cBhvr>
                                        <p:cTn id="67" dur="500" fill="hold"/>
                                        <p:tgtEl>
                                          <p:spTgt spid="22">
                                            <p:bg/>
                                          </p:spTgt>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22">
                                            <p:txEl>
                                              <p:pRg st="0" end="0"/>
                                            </p:txEl>
                                          </p:spTgt>
                                        </p:tgtEl>
                                        <p:attrNameLst>
                                          <p:attrName>style.visibility</p:attrName>
                                        </p:attrNameLst>
                                      </p:cBhvr>
                                      <p:to>
                                        <p:strVal val="visible"/>
                                      </p:to>
                                    </p:set>
                                    <p:anim calcmode="lin" valueType="num">
                                      <p:cBhvr>
                                        <p:cTn id="70"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72" dur="500"/>
                                        <p:tgtEl>
                                          <p:spTgt spid="22">
                                            <p:txEl>
                                              <p:pRg st="0" end="0"/>
                                            </p:txEl>
                                          </p:spTgt>
                                        </p:tgtEl>
                                      </p:cBhvr>
                                    </p:animEffect>
                                    <p:anim calcmode="lin" valueType="num">
                                      <p:cBhvr>
                                        <p:cTn id="73" dur="500" fill="hold"/>
                                        <p:tgtEl>
                                          <p:spTgt spid="22">
                                            <p:txEl>
                                              <p:pRg st="0" end="0"/>
                                            </p:txEl>
                                          </p:spTgt>
                                        </p:tgtEl>
                                        <p:attrNameLst>
                                          <p:attrName>ppt_x</p:attrName>
                                        </p:attrNameLst>
                                      </p:cBhvr>
                                      <p:tavLst>
                                        <p:tav tm="0">
                                          <p:val>
                                            <p:fltVal val="0.5"/>
                                          </p:val>
                                        </p:tav>
                                        <p:tav tm="100000">
                                          <p:val>
                                            <p:strVal val="#ppt_x"/>
                                          </p:val>
                                        </p:tav>
                                      </p:tavLst>
                                    </p:anim>
                                    <p:anim calcmode="lin" valueType="num">
                                      <p:cBhvr>
                                        <p:cTn id="74" dur="500" fill="hold"/>
                                        <p:tgtEl>
                                          <p:spTgt spid="22">
                                            <p:txEl>
                                              <p:pRg st="0" end="0"/>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tmplLst>
          <p:tmpl>
            <p:tnLst>
              <p:par>
                <p:cTn presetID="53" presetClass="entr" presetSubtype="528"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p:cTn dur="500" fill="hold"/>
                        <p:tgtEl>
                          <p:spTgt spid="6"/>
                        </p:tgtEl>
                        <p:attrNameLst>
                          <p:attrName>ppt_w</p:attrName>
                        </p:attrNameLst>
                      </p:cBhvr>
                      <p:tavLst>
                        <p:tav tm="0">
                          <p:val>
                            <p:fltVal val="0"/>
                          </p:val>
                        </p:tav>
                        <p:tav tm="100000">
                          <p:val>
                            <p:strVal val="#ppt_w"/>
                          </p:val>
                        </p:tav>
                      </p:tavLst>
                    </p:anim>
                    <p:anim calcmode="lin" valueType="num">
                      <p:cBhvr>
                        <p:cTn dur="500" fill="hold"/>
                        <p:tgtEl>
                          <p:spTgt spid="6"/>
                        </p:tgtEl>
                        <p:attrNameLst>
                          <p:attrName>ppt_h</p:attrName>
                        </p:attrNameLst>
                      </p:cBhvr>
                      <p:tavLst>
                        <p:tav tm="0">
                          <p:val>
                            <p:fltVal val="0"/>
                          </p:val>
                        </p:tav>
                        <p:tav tm="100000">
                          <p:val>
                            <p:strVal val="#ppt_h"/>
                          </p:val>
                        </p:tav>
                      </p:tavLst>
                    </p:anim>
                    <p:animEffect transition="in" filter="fade">
                      <p:cBhvr>
                        <p:cTn dur="500"/>
                        <p:tgtEl>
                          <p:spTgt spid="6"/>
                        </p:tgtEl>
                      </p:cBhvr>
                    </p:animEffect>
                    <p:anim calcmode="lin" valueType="num">
                      <p:cBhvr>
                        <p:cTn dur="500" fill="hold"/>
                        <p:tgtEl>
                          <p:spTgt spid="6"/>
                        </p:tgtEl>
                        <p:attrNameLst>
                          <p:attrName>ppt_x</p:attrName>
                        </p:attrNameLst>
                      </p:cBhvr>
                      <p:tavLst>
                        <p:tav tm="0">
                          <p:val>
                            <p:fltVal val="0.5"/>
                          </p:val>
                        </p:tav>
                        <p:tav tm="100000">
                          <p:val>
                            <p:strVal val="#ppt_x"/>
                          </p:val>
                        </p:tav>
                      </p:tavLst>
                    </p:anim>
                    <p:anim calcmode="lin" valueType="num">
                      <p:cBhvr>
                        <p:cTn dur="500" fill="hold"/>
                        <p:tgtEl>
                          <p:spTgt spid="6"/>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p:cTn dur="500" fill="hold"/>
                        <p:tgtEl>
                          <p:spTgt spid="6"/>
                        </p:tgtEl>
                        <p:attrNameLst>
                          <p:attrName>ppt_w</p:attrName>
                        </p:attrNameLst>
                      </p:cBhvr>
                      <p:tavLst>
                        <p:tav tm="0">
                          <p:val>
                            <p:fltVal val="0"/>
                          </p:val>
                        </p:tav>
                        <p:tav tm="100000">
                          <p:val>
                            <p:strVal val="#ppt_w"/>
                          </p:val>
                        </p:tav>
                      </p:tavLst>
                    </p:anim>
                    <p:anim calcmode="lin" valueType="num">
                      <p:cBhvr>
                        <p:cTn dur="500" fill="hold"/>
                        <p:tgtEl>
                          <p:spTgt spid="6"/>
                        </p:tgtEl>
                        <p:attrNameLst>
                          <p:attrName>ppt_h</p:attrName>
                        </p:attrNameLst>
                      </p:cBhvr>
                      <p:tavLst>
                        <p:tav tm="0">
                          <p:val>
                            <p:fltVal val="0"/>
                          </p:val>
                        </p:tav>
                        <p:tav tm="100000">
                          <p:val>
                            <p:strVal val="#ppt_h"/>
                          </p:val>
                        </p:tav>
                      </p:tavLst>
                    </p:anim>
                    <p:animEffect transition="in" filter="fade">
                      <p:cBhvr>
                        <p:cTn dur="500"/>
                        <p:tgtEl>
                          <p:spTgt spid="6"/>
                        </p:tgtEl>
                      </p:cBhvr>
                    </p:animEffect>
                    <p:anim calcmode="lin" valueType="num">
                      <p:cBhvr>
                        <p:cTn dur="500" fill="hold"/>
                        <p:tgtEl>
                          <p:spTgt spid="6"/>
                        </p:tgtEl>
                        <p:attrNameLst>
                          <p:attrName>ppt_x</p:attrName>
                        </p:attrNameLst>
                      </p:cBhvr>
                      <p:tavLst>
                        <p:tav tm="0">
                          <p:val>
                            <p:fltVal val="0.5"/>
                          </p:val>
                        </p:tav>
                        <p:tav tm="100000">
                          <p:val>
                            <p:strVal val="#ppt_x"/>
                          </p:val>
                        </p:tav>
                      </p:tavLst>
                    </p:anim>
                    <p:anim calcmode="lin" valueType="num">
                      <p:cBhvr>
                        <p:cTn dur="500" fill="hold"/>
                        <p:tgtEl>
                          <p:spTgt spid="6"/>
                        </p:tgtEl>
                        <p:attrNameLst>
                          <p:attrName>ppt_y</p:attrName>
                        </p:attrNameLst>
                      </p:cBhvr>
                      <p:tavLst>
                        <p:tav tm="0">
                          <p:val>
                            <p:fltVal val="0.5"/>
                          </p:val>
                        </p:tav>
                        <p:tav tm="100000">
                          <p:val>
                            <p:strVal val="#ppt_y"/>
                          </p:val>
                        </p:tav>
                      </p:tavLst>
                    </p:anim>
                  </p:childTnLst>
                </p:cTn>
              </p:par>
            </p:tnLst>
          </p:tmpl>
        </p:tmplLst>
      </p:bldP>
      <p:bldP spid="20" grpId="0" build="p" animBg="1">
        <p:tmplLst>
          <p:tmpl>
            <p:tnLst>
              <p:par>
                <p:cTn presetID="53" presetClass="entr" presetSubtype="528"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anim calcmode="lin" valueType="num">
                      <p:cBhvr>
                        <p:cTn dur="500" fill="hold"/>
                        <p:tgtEl>
                          <p:spTgt spid="20"/>
                        </p:tgtEl>
                        <p:attrNameLst>
                          <p:attrName>ppt_x</p:attrName>
                        </p:attrNameLst>
                      </p:cBhvr>
                      <p:tavLst>
                        <p:tav tm="0">
                          <p:val>
                            <p:fltVal val="0.5"/>
                          </p:val>
                        </p:tav>
                        <p:tav tm="100000">
                          <p:val>
                            <p:strVal val="#ppt_x"/>
                          </p:val>
                        </p:tav>
                      </p:tavLst>
                    </p:anim>
                    <p:anim calcmode="lin" valueType="num">
                      <p:cBhvr>
                        <p:cTn dur="500" fill="hold"/>
                        <p:tgtEl>
                          <p:spTgt spid="20"/>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anim calcmode="lin" valueType="num">
                      <p:cBhvr>
                        <p:cTn dur="500" fill="hold"/>
                        <p:tgtEl>
                          <p:spTgt spid="20"/>
                        </p:tgtEl>
                        <p:attrNameLst>
                          <p:attrName>ppt_x</p:attrName>
                        </p:attrNameLst>
                      </p:cBhvr>
                      <p:tavLst>
                        <p:tav tm="0">
                          <p:val>
                            <p:fltVal val="0.5"/>
                          </p:val>
                        </p:tav>
                        <p:tav tm="100000">
                          <p:val>
                            <p:strVal val="#ppt_x"/>
                          </p:val>
                        </p:tav>
                      </p:tavLst>
                    </p:anim>
                    <p:anim calcmode="lin" valueType="num">
                      <p:cBhvr>
                        <p:cTn dur="500" fill="hold"/>
                        <p:tgtEl>
                          <p:spTgt spid="20"/>
                        </p:tgtEl>
                        <p:attrNameLst>
                          <p:attrName>ppt_y</p:attrName>
                        </p:attrNameLst>
                      </p:cBhvr>
                      <p:tavLst>
                        <p:tav tm="0">
                          <p:val>
                            <p:fltVal val="0.5"/>
                          </p:val>
                        </p:tav>
                        <p:tav tm="100000">
                          <p:val>
                            <p:strVal val="#ppt_y"/>
                          </p:val>
                        </p:tav>
                      </p:tavLst>
                    </p:anim>
                  </p:childTnLst>
                </p:cTn>
              </p:par>
            </p:tnLst>
          </p:tmpl>
        </p:tmplLst>
      </p:bldP>
      <p:bldP spid="21" grpId="0" build="p" animBg="1">
        <p:tmplLst>
          <p:tmpl>
            <p:tnLst>
              <p:par>
                <p:cTn presetID="53" presetClass="entr" presetSubtype="528"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anim calcmode="lin" valueType="num">
                      <p:cBhvr>
                        <p:cTn dur="500" fill="hold"/>
                        <p:tgtEl>
                          <p:spTgt spid="21"/>
                        </p:tgtEl>
                        <p:attrNameLst>
                          <p:attrName>ppt_x</p:attrName>
                        </p:attrNameLst>
                      </p:cBhvr>
                      <p:tavLst>
                        <p:tav tm="0">
                          <p:val>
                            <p:fltVal val="0.5"/>
                          </p:val>
                        </p:tav>
                        <p:tav tm="100000">
                          <p:val>
                            <p:strVal val="#ppt_x"/>
                          </p:val>
                        </p:tav>
                      </p:tavLst>
                    </p:anim>
                    <p:anim calcmode="lin" valueType="num">
                      <p:cBhvr>
                        <p:cTn dur="500" fill="hold"/>
                        <p:tgtEl>
                          <p:spTgt spid="21"/>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anim calcmode="lin" valueType="num">
                      <p:cBhvr>
                        <p:cTn dur="500" fill="hold"/>
                        <p:tgtEl>
                          <p:spTgt spid="21"/>
                        </p:tgtEl>
                        <p:attrNameLst>
                          <p:attrName>ppt_x</p:attrName>
                        </p:attrNameLst>
                      </p:cBhvr>
                      <p:tavLst>
                        <p:tav tm="0">
                          <p:val>
                            <p:fltVal val="0.5"/>
                          </p:val>
                        </p:tav>
                        <p:tav tm="100000">
                          <p:val>
                            <p:strVal val="#ppt_x"/>
                          </p:val>
                        </p:tav>
                      </p:tavLst>
                    </p:anim>
                    <p:anim calcmode="lin" valueType="num">
                      <p:cBhvr>
                        <p:cTn dur="500" fill="hold"/>
                        <p:tgtEl>
                          <p:spTgt spid="21"/>
                        </p:tgtEl>
                        <p:attrNameLst>
                          <p:attrName>ppt_y</p:attrName>
                        </p:attrNameLst>
                      </p:cBhvr>
                      <p:tavLst>
                        <p:tav tm="0">
                          <p:val>
                            <p:fltVal val="0.5"/>
                          </p:val>
                        </p:tav>
                        <p:tav tm="100000">
                          <p:val>
                            <p:strVal val="#ppt_y"/>
                          </p:val>
                        </p:tav>
                      </p:tavLst>
                    </p:anim>
                  </p:childTnLst>
                </p:cTn>
              </p:par>
            </p:tnLst>
          </p:tmpl>
        </p:tmplLst>
      </p:bldP>
      <p:bldP spid="22" grpId="0" build="p" animBg="1">
        <p:tmplLst>
          <p:tmpl>
            <p:tnLst>
              <p:par>
                <p:cTn presetID="53" presetClass="entr" presetSubtype="528"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anim calcmode="lin" valueType="num">
                      <p:cBhvr>
                        <p:cTn dur="500" fill="hold"/>
                        <p:tgtEl>
                          <p:spTgt spid="22"/>
                        </p:tgtEl>
                        <p:attrNameLst>
                          <p:attrName>ppt_x</p:attrName>
                        </p:attrNameLst>
                      </p:cBhvr>
                      <p:tavLst>
                        <p:tav tm="0">
                          <p:val>
                            <p:fltVal val="0.5"/>
                          </p:val>
                        </p:tav>
                        <p:tav tm="100000">
                          <p:val>
                            <p:strVal val="#ppt_x"/>
                          </p:val>
                        </p:tav>
                      </p:tavLst>
                    </p:anim>
                    <p:anim calcmode="lin" valueType="num">
                      <p:cBhvr>
                        <p:cTn dur="500" fill="hold"/>
                        <p:tgtEl>
                          <p:spTgt spid="22"/>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anim calcmode="lin" valueType="num">
                      <p:cBhvr>
                        <p:cTn dur="500" fill="hold"/>
                        <p:tgtEl>
                          <p:spTgt spid="22"/>
                        </p:tgtEl>
                        <p:attrNameLst>
                          <p:attrName>ppt_x</p:attrName>
                        </p:attrNameLst>
                      </p:cBhvr>
                      <p:tavLst>
                        <p:tav tm="0">
                          <p:val>
                            <p:fltVal val="0.5"/>
                          </p:val>
                        </p:tav>
                        <p:tav tm="100000">
                          <p:val>
                            <p:strVal val="#ppt_x"/>
                          </p:val>
                        </p:tav>
                      </p:tavLst>
                    </p:anim>
                    <p:anim calcmode="lin" valueType="num">
                      <p:cBhvr>
                        <p:cTn dur="500" fill="hold"/>
                        <p:tgtEl>
                          <p:spTgt spid="22"/>
                        </p:tgtEl>
                        <p:attrNameLst>
                          <p:attrName>ppt_y</p:attrName>
                        </p:attrNameLst>
                      </p:cBhvr>
                      <p:tavLst>
                        <p:tav tm="0">
                          <p:val>
                            <p:fltVal val="0.5"/>
                          </p:val>
                        </p:tav>
                        <p:tav tm="100000">
                          <p:val>
                            <p:strVal val="#ppt_y"/>
                          </p:val>
                        </p:tav>
                      </p:tavLst>
                    </p:anim>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31779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969552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7655838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367590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706283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03461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435059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708921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065918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with photo">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0"/>
            <a:ext cx="12436475" cy="6994525"/>
          </a:xfrm>
          <a:prstGeom prst="rect">
            <a:avLst/>
          </a:prstGeom>
        </p:spPr>
      </p:pic>
      <p:sp>
        <p:nvSpPr>
          <p:cNvPr id="10" name="Rectangle 9"/>
          <p:cNvSpPr/>
          <p:nvPr userDrawn="1"/>
        </p:nvSpPr>
        <p:spPr>
          <a:xfrm>
            <a:off x="9600908" y="5850691"/>
            <a:ext cx="2835567" cy="1143835"/>
          </a:xfrm>
          <a:prstGeom prst="rect">
            <a:avLst/>
          </a:prstGeom>
          <a:gradFill flip="none" rotWithShape="1">
            <a:gsLst>
              <a:gs pos="0">
                <a:srgbClr val="000000"/>
              </a:gs>
              <a:gs pos="96000">
                <a:schemeClr val="tx1">
                  <a:tint val="23500"/>
                  <a:satMod val="16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742"/>
            <a:endParaRPr lang="en-US" sz="1224" dirty="0" err="1" smtClean="0">
              <a:solidFill>
                <a:srgbClr val="FFFFFF"/>
              </a:solidFill>
            </a:endParaRPr>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67391" y="6090507"/>
            <a:ext cx="1986147" cy="730297"/>
          </a:xfrm>
          <a:prstGeom prst="rect">
            <a:avLst/>
          </a:prstGeom>
        </p:spPr>
      </p:pic>
      <p:sp>
        <p:nvSpPr>
          <p:cNvPr id="18" name="Rectangle 17"/>
          <p:cNvSpPr/>
          <p:nvPr userDrawn="1"/>
        </p:nvSpPr>
        <p:spPr bwMode="gray">
          <a:xfrm>
            <a:off x="0" y="960120"/>
            <a:ext cx="9749642" cy="5130387"/>
          </a:xfrm>
          <a:prstGeom prst="rect">
            <a:avLst/>
          </a:prstGeom>
          <a:solidFill>
            <a:schemeClr val="accent1">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98" fontAlgn="base">
              <a:lnSpc>
                <a:spcPct val="90000"/>
              </a:lnSpc>
              <a:spcBef>
                <a:spcPct val="0"/>
              </a:spcBef>
              <a:spcAft>
                <a:spcPct val="0"/>
              </a:spcAft>
            </a:pPr>
            <a:endParaRPr lang="en-US" sz="2448"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703" y="1194992"/>
            <a:ext cx="8489286" cy="2539092"/>
          </a:xfrm>
          <a:noFill/>
        </p:spPr>
        <p:txBody>
          <a:bodyPr lIns="146304" tIns="91440" rIns="146304" bIns="91440" anchor="t" anchorCtr="0">
            <a:normAutofit/>
          </a:bodyPr>
          <a:lstStyle>
            <a:lvl1pPr>
              <a:defRPr sz="5507"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703" y="4663017"/>
            <a:ext cx="7316788" cy="1120247"/>
          </a:xfrm>
        </p:spPr>
        <p:txBody>
          <a:bodyPr lIns="146304" tIns="91440" rIns="146304" bIns="91440">
            <a:noAutofit/>
          </a:bodyPr>
          <a:lstStyle>
            <a:lvl1pPr marL="0" indent="0">
              <a:spcBef>
                <a:spcPts val="0"/>
              </a:spcBef>
              <a:buNone/>
              <a:defRPr sz="2856" baseline="0">
                <a:gradFill>
                  <a:gsLst>
                    <a:gs pos="1250">
                      <a:srgbClr val="FFFFFF"/>
                    </a:gs>
                    <a:gs pos="99000">
                      <a:srgbClr val="FFFFFF"/>
                    </a:gs>
                  </a:gsLst>
                  <a:lin ang="5400000" scaled="0"/>
                </a:gradFill>
              </a:defRPr>
            </a:lvl1pPr>
          </a:lstStyle>
          <a:p>
            <a:pPr lvl="0"/>
            <a:r>
              <a:rPr lang="en-US" dirty="0" smtClean="0"/>
              <a:t>Speaker Name</a:t>
            </a:r>
            <a:endParaRPr lang="en-US" dirty="0"/>
          </a:p>
        </p:txBody>
      </p:sp>
    </p:spTree>
    <p:extLst>
      <p:ext uri="{BB962C8B-B14F-4D97-AF65-F5344CB8AC3E}">
        <p14:creationId xmlns:p14="http://schemas.microsoft.com/office/powerpoint/2010/main" val="35411395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8pt Title/16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3384866"/>
          </a:xfrm>
        </p:spPr>
        <p:txBody>
          <a:bodyPr lIns="146304" tIns="91440" rIns="146304" bIns="91440"/>
          <a:lstStyle>
            <a:lvl1pPr>
              <a:lnSpc>
                <a:spcPts val="6300"/>
              </a:lnSpc>
              <a:defRPr sz="5800" baseline="0">
                <a:solidFill>
                  <a:schemeClr val="accent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3" name="Footer Placeholder 2"/>
          <p:cNvSpPr>
            <a:spLocks noGrp="1"/>
          </p:cNvSpPr>
          <p:nvPr>
            <p:ph type="ftr" sz="quarter" idx="10"/>
          </p:nvPr>
        </p:nvSpPr>
        <p:spPr/>
        <p:txBody>
          <a:bodyPr/>
          <a:lstStyle/>
          <a:p>
            <a:r>
              <a:rPr smtClean="0">
                <a:solidFill>
                  <a:srgbClr val="505050"/>
                </a:solidFill>
              </a:rPr>
              <a:t>Microsoft Confidential</a:t>
            </a:r>
            <a:endParaRPr>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a:solidFill>
                <a:srgbClr val="505050"/>
              </a:solidFill>
            </a:endParaRPr>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0"/>
              </a:lnSpc>
              <a:spcBef>
                <a:spcPts val="1200"/>
              </a:spcBef>
              <a:buNone/>
              <a:defRPr sz="1600" baseline="0"/>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255309461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8pt Title/16pt Text -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3384866"/>
          </a:xfrm>
        </p:spPr>
        <p:txBody>
          <a:bodyPr lIns="146304" tIns="91440" rIns="146304" bIns="91440"/>
          <a:lstStyle>
            <a:lvl1pPr>
              <a:lnSpc>
                <a:spcPts val="6300"/>
              </a:lnSpc>
              <a:defRPr sz="5800" baseline="0">
                <a:solidFill>
                  <a:schemeClr val="bg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0"/>
              </a:lnSpc>
              <a:spcBef>
                <a:spcPts val="1200"/>
              </a:spcBef>
              <a:buNone/>
              <a:defRPr sz="1600" baseline="0">
                <a:solidFill>
                  <a:schemeClr val="bg1"/>
                </a:solidFill>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106311933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58pt Title/16pt Text -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11887199" cy="878036"/>
          </a:xfrm>
        </p:spPr>
        <p:txBody>
          <a:bodyPr lIns="146304" tIns="91440" rIns="146304" bIns="91440"/>
          <a:lstStyle>
            <a:lvl1pPr>
              <a:lnSpc>
                <a:spcPts val="6300"/>
              </a:lnSpc>
              <a:defRPr sz="5400" baseline="0">
                <a:solidFill>
                  <a:schemeClr val="bg1"/>
                </a:solidFill>
              </a:defRPr>
            </a:lvl1pPr>
          </a:lstStyle>
          <a:p>
            <a:r>
              <a:rPr lang="en-US" dirty="0" smtClean="0"/>
              <a:t>Title only</a:t>
            </a:r>
            <a:endParaRPr lang="en-US" dirty="0"/>
          </a:p>
        </p:txBody>
      </p:sp>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Tree>
    <p:extLst>
      <p:ext uri="{BB962C8B-B14F-4D97-AF65-F5344CB8AC3E}">
        <p14:creationId xmlns:p14="http://schemas.microsoft.com/office/powerpoint/2010/main" val="218807103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91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_Blue">
    <p:bg>
      <p:bgPr>
        <a:solidFill>
          <a:schemeClr val="accent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Tree>
    <p:extLst>
      <p:ext uri="{BB962C8B-B14F-4D97-AF65-F5344CB8AC3E}">
        <p14:creationId xmlns:p14="http://schemas.microsoft.com/office/powerpoint/2010/main" val="259491433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theme" Target="../theme/theme2.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457200" y="6565392"/>
            <a:ext cx="3937000" cy="137160"/>
          </a:xfrm>
          <a:prstGeom prst="rect">
            <a:avLst/>
          </a:prstGeom>
        </p:spPr>
        <p:txBody>
          <a:bodyPr vert="horz" lIns="0" tIns="0" rIns="91440" bIns="0" rtlCol="0" anchor="ctr"/>
          <a:lstStyle>
            <a:lvl1pPr marL="0" algn="l" defTabSz="932742" rtl="0" eaLnBrk="1" latinLnBrk="0" hangingPunct="1">
              <a:defRPr lang="en-US" sz="900" kern="1200">
                <a:solidFill>
                  <a:schemeClr val="tx2"/>
                </a:solidFill>
                <a:latin typeface="+mn-lt"/>
                <a:ea typeface="+mn-ea"/>
                <a:cs typeface="+mn-cs"/>
              </a:defRPr>
            </a:lvl1pPr>
          </a:lstStyle>
          <a:p>
            <a:r>
              <a:rPr smtClean="0">
                <a:solidFill>
                  <a:srgbClr val="505050"/>
                </a:solidFill>
              </a:rPr>
              <a:t>Microsoft Confidential</a:t>
            </a:r>
            <a:endParaRPr>
              <a:solidFill>
                <a:srgbClr val="505050"/>
              </a:solidFill>
            </a:endParaRPr>
          </a:p>
        </p:txBody>
      </p:sp>
      <p:sp>
        <p:nvSpPr>
          <p:cNvPr id="5" name="Slide Number Placeholder 4"/>
          <p:cNvSpPr>
            <a:spLocks noGrp="1"/>
          </p:cNvSpPr>
          <p:nvPr>
            <p:ph type="sldNum" sz="quarter" idx="4"/>
          </p:nvPr>
        </p:nvSpPr>
        <p:spPr>
          <a:xfrm>
            <a:off x="11595101" y="6565392"/>
            <a:ext cx="566737" cy="137160"/>
          </a:xfrm>
          <a:prstGeom prst="rect">
            <a:avLst/>
          </a:prstGeom>
        </p:spPr>
        <p:txBody>
          <a:bodyPr vert="horz" lIns="91440" tIns="0" rIns="0" bIns="0" rtlCol="0" anchor="ctr"/>
          <a:lstStyle>
            <a:lvl1pPr algn="r">
              <a:defRPr lang="en-US" sz="900" b="0" kern="1200" smtClean="0">
                <a:solidFill>
                  <a:schemeClr val="tx2"/>
                </a:solidFill>
                <a:latin typeface="+mn-lt"/>
                <a:ea typeface="+mn-ea"/>
                <a:cs typeface="+mn-cs"/>
              </a:defRPr>
            </a:lvl1pPr>
          </a:lstStyle>
          <a:p>
            <a:pPr defTabSz="932742"/>
            <a:fld id="{27258FFF-F925-446B-8502-81C933981705}" type="slidenum">
              <a:rPr>
                <a:solidFill>
                  <a:srgbClr val="505050"/>
                </a:solidFill>
              </a:rPr>
              <a:pPr defTabSz="932742"/>
              <a:t>‹#›</a:t>
            </a:fld>
            <a:endParaRPr>
              <a:solidFill>
                <a:srgbClr val="505050"/>
              </a:solidFill>
            </a:endParaRPr>
          </a:p>
        </p:txBody>
      </p:sp>
    </p:spTree>
    <p:extLst>
      <p:ext uri="{BB962C8B-B14F-4D97-AF65-F5344CB8AC3E}">
        <p14:creationId xmlns:p14="http://schemas.microsoft.com/office/powerpoint/2010/main" val="1911124576"/>
      </p:ext>
    </p:extLst>
  </p:cSld>
  <p:clrMap bg1="lt1" tx1="dk1" bg2="lt2" tx2="dk2" accent1="accent1" accent2="accent2" accent3="accent3" accent4="accent4" accent5="accent5" accent6="accent6" hlink="hlink" folHlink="folHlink"/>
  <p:sldLayoutIdLst>
    <p:sldLayoutId id="2147484617" r:id="rId1"/>
    <p:sldLayoutId id="2147484618" r:id="rId2"/>
    <p:sldLayoutId id="2147484619" r:id="rId3"/>
    <p:sldLayoutId id="2147484620" r:id="rId4"/>
    <p:sldLayoutId id="2147484621" r:id="rId5"/>
    <p:sldLayoutId id="2147484622" r:id="rId6"/>
    <p:sldLayoutId id="2147484623" r:id="rId7"/>
    <p:sldLayoutId id="2147484793" r:id="rId8"/>
    <p:sldLayoutId id="2147484832" r:id="rId9"/>
    <p:sldLayoutId id="2147484624" r:id="rId10"/>
    <p:sldLayoutId id="2147484625" r:id="rId11"/>
    <p:sldLayoutId id="2147484626" r:id="rId12"/>
    <p:sldLayoutId id="2147484627" r:id="rId13"/>
    <p:sldLayoutId id="2147484628" r:id="rId14"/>
    <p:sldLayoutId id="2147484629" r:id="rId15"/>
    <p:sldLayoutId id="2147484630" r:id="rId16"/>
    <p:sldLayoutId id="2147484631" r:id="rId17"/>
    <p:sldLayoutId id="2147484632" r:id="rId18"/>
    <p:sldLayoutId id="2147484633" r:id="rId19"/>
    <p:sldLayoutId id="2147484634" r:id="rId20"/>
    <p:sldLayoutId id="2147484635" r:id="rId21"/>
    <p:sldLayoutId id="2147484636" r:id="rId22"/>
    <p:sldLayoutId id="2147484637" r:id="rId23"/>
    <p:sldLayoutId id="2147484638" r:id="rId24"/>
    <p:sldLayoutId id="2147484639" r:id="rId25"/>
    <p:sldLayoutId id="2147484640" r:id="rId26"/>
    <p:sldLayoutId id="2147484641" r:id="rId27"/>
    <p:sldLayoutId id="2147484893" r:id="rId28"/>
    <p:sldLayoutId id="2147484923" r:id="rId29"/>
    <p:sldLayoutId id="2147484924" r:id="rId30"/>
    <p:sldLayoutId id="2147484925"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solidFill>
            <a:schemeClr val="tx2"/>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chemeClr val="tx2"/>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chemeClr val="tx2"/>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chemeClr val="tx2"/>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chemeClr val="tx2"/>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03" userDrawn="1">
          <p15:clr>
            <a:srgbClr val="F26B43"/>
          </p15:clr>
        </p15:guide>
        <p15:guide id="2" pos="391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2262508"/>
      </p:ext>
    </p:extLst>
  </p:cSld>
  <p:clrMap bg1="dk1" tx1="lt1" bg2="dk2" tx2="lt2" accent1="accent1" accent2="accent2" accent3="accent3" accent4="accent4" accent5="accent5" accent6="accent6" hlink="hlink" folHlink="folHlink"/>
  <p:sldLayoutIdLst>
    <p:sldLayoutId id="2147484895" r:id="rId1"/>
    <p:sldLayoutId id="2147484896" r:id="rId2"/>
    <p:sldLayoutId id="2147484897" r:id="rId3"/>
    <p:sldLayoutId id="2147484898" r:id="rId4"/>
    <p:sldLayoutId id="2147484899" r:id="rId5"/>
    <p:sldLayoutId id="2147484900" r:id="rId6"/>
    <p:sldLayoutId id="2147484901" r:id="rId7"/>
    <p:sldLayoutId id="2147484902" r:id="rId8"/>
    <p:sldLayoutId id="2147484903" r:id="rId9"/>
    <p:sldLayoutId id="2147484904" r:id="rId10"/>
    <p:sldLayoutId id="2147484905" r:id="rId11"/>
    <p:sldLayoutId id="2147484906" r:id="rId12"/>
    <p:sldLayoutId id="2147484907" r:id="rId13"/>
    <p:sldLayoutId id="2147484908" r:id="rId14"/>
    <p:sldLayoutId id="2147484909" r:id="rId15"/>
    <p:sldLayoutId id="2147484910" r:id="rId16"/>
    <p:sldLayoutId id="2147484911" r:id="rId17"/>
    <p:sldLayoutId id="2147484912" r:id="rId18"/>
    <p:sldLayoutId id="2147484913" r:id="rId19"/>
    <p:sldLayoutId id="2147484914" r:id="rId20"/>
    <p:sldLayoutId id="2147484915" r:id="rId21"/>
    <p:sldLayoutId id="2147484916" r:id="rId22"/>
    <p:sldLayoutId id="2147484917" r:id="rId23"/>
    <p:sldLayoutId id="2147484918" r:id="rId24"/>
    <p:sldLayoutId id="2147484919" r:id="rId25"/>
    <p:sldLayoutId id="2147484920" r:id="rId26"/>
    <p:sldLayoutId id="2147484921" r:id="rId27"/>
    <p:sldLayoutId id="2147484922"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58.png"/><Relationship Id="rId3" Type="http://schemas.microsoft.com/office/2007/relationships/hdphoto" Target="../media/hdphoto2.wdp"/><Relationship Id="rId7" Type="http://schemas.openxmlformats.org/officeDocument/2006/relationships/image" Target="../media/image57.png"/><Relationship Id="rId2" Type="http://schemas.openxmlformats.org/officeDocument/2006/relationships/image" Target="../media/image53.png"/><Relationship Id="rId1" Type="http://schemas.openxmlformats.org/officeDocument/2006/relationships/slideLayout" Target="../slideLayouts/slideLayout30.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57.png"/><Relationship Id="rId2" Type="http://schemas.openxmlformats.org/officeDocument/2006/relationships/image" Target="../media/image53.png"/><Relationship Id="rId1" Type="http://schemas.openxmlformats.org/officeDocument/2006/relationships/slideLayout" Target="../slideLayouts/slideLayout30.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jpe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 Type="http://schemas.openxmlformats.org/officeDocument/2006/relationships/image" Target="../media/image27.png"/><Relationship Id="rId16" Type="http://schemas.openxmlformats.org/officeDocument/2006/relationships/image" Target="../media/image41.png"/><Relationship Id="rId1" Type="http://schemas.openxmlformats.org/officeDocument/2006/relationships/slideLayout" Target="../slideLayouts/slideLayout30.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hyperlink" Target="http://msdn.microsoft.com/en-us/library/windowsazure/hh767287.aspx"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8.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7.png"/><Relationship Id="rId1" Type="http://schemas.openxmlformats.org/officeDocument/2006/relationships/slideLayout" Target="../slideLayouts/slideLayout30.xml"/><Relationship Id="rId4" Type="http://schemas.openxmlformats.org/officeDocument/2006/relationships/image" Target="../media/image4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mailto:nikolai@adaptiv.co.nz" TargetMode="External"/><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hyperlink" Target="http://www.windowsazure.com/en-us/develop/net/fundamentals/hybrid-solutions/"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hyperlink" Target="http://msdn.microsoft.com/en-us/library/windowsazure/hh403962.aspx" TargetMode="External"/><Relationship Id="rId5" Type="http://schemas.openxmlformats.org/officeDocument/2006/relationships/hyperlink" Target="http://msdn.microsoft.com/en-us/magazine/jj863132.aspx" TargetMode="External"/><Relationship Id="rId4" Type="http://schemas.openxmlformats.org/officeDocument/2006/relationships/hyperlink" Target="http://msdn.microsoft.com/en-us/library/windowsazure/hh767287.aspx"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ocial.msdn.microsoft.com/Forums/en-US/azurebiztalksvcs" TargetMode="External"/><Relationship Id="rId7" Type="http://schemas.openxmlformats.org/officeDocument/2006/relationships/hyperlink" Target="http://blogs.msdn.com/b/biztalk_server_team_blog" TargetMode="External"/><Relationship Id="rId2" Type="http://schemas.openxmlformats.org/officeDocument/2006/relationships/hyperlink" Target="http://www.microsoft.com/en-us/download/details.aspx?id=39087" TargetMode="External"/><Relationship Id="rId1" Type="http://schemas.openxmlformats.org/officeDocument/2006/relationships/slideLayout" Target="../slideLayouts/slideLayout9.xml"/><Relationship Id="rId6" Type="http://schemas.openxmlformats.org/officeDocument/2006/relationships/hyperlink" Target="http://msdn.microsoft.com/en-us/library/windowsazure/hh689864.aspx" TargetMode="External"/><Relationship Id="rId5" Type="http://schemas.openxmlformats.org/officeDocument/2006/relationships/hyperlink" Target="https://portal.biztalk.windows.net/" TargetMode="External"/><Relationship Id="rId4" Type="http://schemas.openxmlformats.org/officeDocument/2006/relationships/hyperlink" Target="http://code.msdn.microsoft.com/windowsazure/"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ocial.technet.microsoft.com/wiki/contents/articles/23592.biztalk-adapter-service-installation.aspx" TargetMode="External"/><Relationship Id="rId2" Type="http://schemas.openxmlformats.org/officeDocument/2006/relationships/hyperlink" Target="http://msdn.microsoft.com/en-nz/library/windowsazure/10873203-56b3-445c-8340-ef073f5365f8" TargetMode="Externa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www.adaptiv.co.nz/"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8513" y="2926083"/>
            <a:ext cx="11228387" cy="1812148"/>
          </a:xfrm>
        </p:spPr>
        <p:txBody>
          <a:bodyPr/>
          <a:lstStyle/>
          <a:p>
            <a:r>
              <a:rPr lang="en-US" dirty="0" smtClean="0"/>
              <a:t>Global Windows Azure Bootcamp</a:t>
            </a:r>
            <a:endParaRPr lang="en-US" dirty="0"/>
          </a:p>
        </p:txBody>
      </p:sp>
      <p:sp>
        <p:nvSpPr>
          <p:cNvPr id="4" name="Subtitle 3"/>
          <p:cNvSpPr>
            <a:spLocks noGrp="1"/>
          </p:cNvSpPr>
          <p:nvPr>
            <p:ph type="subTitle" idx="1"/>
          </p:nvPr>
        </p:nvSpPr>
        <p:spPr>
          <a:xfrm>
            <a:off x="405330" y="4672919"/>
            <a:ext cx="8705850" cy="1055382"/>
          </a:xfrm>
        </p:spPr>
        <p:txBody>
          <a:bodyPr/>
          <a:lstStyle/>
          <a:p>
            <a:r>
              <a:rPr lang="en-US" dirty="0" smtClean="0"/>
              <a:t>Auckland March 29 2014</a:t>
            </a:r>
            <a:endParaRPr lang="en-US" dirty="0"/>
          </a:p>
        </p:txBody>
      </p:sp>
    </p:spTree>
    <p:extLst>
      <p:ext uri="{BB962C8B-B14F-4D97-AF65-F5344CB8AC3E}">
        <p14:creationId xmlns:p14="http://schemas.microsoft.com/office/powerpoint/2010/main" val="132452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64964"/>
            <a:ext cx="9143999" cy="1074738"/>
          </a:xfrm>
        </p:spPr>
        <p:txBody>
          <a:bodyPr/>
          <a:lstStyle/>
          <a:p>
            <a:r>
              <a:rPr lang="en-NZ" dirty="0" smtClean="0"/>
              <a:t>Main points</a:t>
            </a:r>
            <a:endParaRPr lang="en-NZ" dirty="0"/>
          </a:p>
        </p:txBody>
      </p:sp>
      <p:sp>
        <p:nvSpPr>
          <p:cNvPr id="3" name="Text Placeholder 2"/>
          <p:cNvSpPr>
            <a:spLocks noGrp="1"/>
          </p:cNvSpPr>
          <p:nvPr>
            <p:ph type="body" sz="quarter" idx="12"/>
          </p:nvPr>
        </p:nvSpPr>
        <p:spPr>
          <a:xfrm>
            <a:off x="274638" y="1339702"/>
            <a:ext cx="11718888" cy="5083323"/>
          </a:xfrm>
        </p:spPr>
        <p:txBody>
          <a:bodyPr/>
          <a:lstStyle/>
          <a:p>
            <a:r>
              <a:rPr lang="en-NZ" sz="2000" dirty="0" smtClean="0"/>
              <a:t>Scalable systems are heavily distributed and decoupled</a:t>
            </a:r>
          </a:p>
          <a:p>
            <a:r>
              <a:rPr lang="en-NZ" sz="2000" dirty="0" smtClean="0"/>
              <a:t>Components deployed in your cloud, other clouds, SaaS platforms and on premises</a:t>
            </a:r>
          </a:p>
          <a:p>
            <a:r>
              <a:rPr lang="en-NZ" sz="2000" dirty="0" smtClean="0"/>
              <a:t>Expect chaotic forces to disrupt your ability to connect components so plan for it</a:t>
            </a:r>
          </a:p>
          <a:p>
            <a:r>
              <a:rPr lang="en-NZ" sz="2000" dirty="0" smtClean="0"/>
              <a:t>Integration technologies enable you to connect these various components</a:t>
            </a:r>
          </a:p>
          <a:p>
            <a:r>
              <a:rPr lang="en-NZ" sz="2000" dirty="0" smtClean="0"/>
              <a:t>Each technology enables different integration patterns</a:t>
            </a:r>
            <a:endParaRPr lang="en-NZ" sz="2000" dirty="0"/>
          </a:p>
        </p:txBody>
      </p:sp>
    </p:spTree>
    <p:extLst>
      <p:ext uri="{BB962C8B-B14F-4D97-AF65-F5344CB8AC3E}">
        <p14:creationId xmlns:p14="http://schemas.microsoft.com/office/powerpoint/2010/main" val="32566885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bwMode="auto">
          <a:xfrm>
            <a:off x="4598761" y="65318"/>
            <a:ext cx="7732939" cy="6433454"/>
          </a:xfrm>
          <a:prstGeom prst="cloudCallout">
            <a:avLst>
              <a:gd name="adj1" fmla="val -55591"/>
              <a:gd name="adj2" fmla="val -18375"/>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2"/>
          </p:nvPr>
        </p:nvSpPr>
        <p:spPr>
          <a:xfrm>
            <a:off x="5591424" y="839130"/>
            <a:ext cx="6409624" cy="4708844"/>
          </a:xfrm>
        </p:spPr>
        <p:txBody>
          <a:bodyPr bIns="72000" spcCol="36000">
            <a:spAutoFit/>
          </a:bodyPr>
          <a:lstStyle/>
          <a:p>
            <a:pPr>
              <a:spcBef>
                <a:spcPts val="2400"/>
              </a:spcBef>
            </a:pPr>
            <a:r>
              <a:rPr lang="en-NZ" sz="3200" b="1" dirty="0" smtClean="0">
                <a:solidFill>
                  <a:schemeClr val="tx1"/>
                </a:solidFill>
              </a:rPr>
              <a:t>So as a hipster geek how can I connect all my cloud &amp; on premise components?</a:t>
            </a:r>
          </a:p>
          <a:p>
            <a:pPr marL="177800" indent="-177800">
              <a:buFont typeface="Arial" panose="020B0604020202020204" pitchFamily="34" charset="0"/>
              <a:buChar char="•"/>
            </a:pPr>
            <a:r>
              <a:rPr lang="en-NZ" spc="-150" dirty="0">
                <a:solidFill>
                  <a:schemeClr val="tx1"/>
                </a:solidFill>
              </a:rPr>
              <a:t>Windows Azure Service Bus</a:t>
            </a:r>
          </a:p>
          <a:p>
            <a:pPr marL="358775" lvl="4" indent="-177800">
              <a:buFont typeface="Arial" panose="020B0604020202020204" pitchFamily="34" charset="0"/>
              <a:buChar char="•"/>
            </a:pPr>
            <a:r>
              <a:rPr lang="en-NZ" dirty="0">
                <a:solidFill>
                  <a:schemeClr val="tx1"/>
                </a:solidFill>
              </a:rPr>
              <a:t>Q</a:t>
            </a:r>
            <a:r>
              <a:rPr lang="en-NZ" dirty="0" smtClean="0">
                <a:solidFill>
                  <a:schemeClr val="tx1"/>
                </a:solidFill>
              </a:rPr>
              <a:t>ueues</a:t>
            </a:r>
            <a:r>
              <a:rPr lang="en-NZ" dirty="0">
                <a:solidFill>
                  <a:schemeClr val="tx1"/>
                </a:solidFill>
              </a:rPr>
              <a:t>, topics &amp; subscriptions and relay </a:t>
            </a:r>
            <a:r>
              <a:rPr lang="en-NZ" dirty="0" smtClean="0">
                <a:solidFill>
                  <a:schemeClr val="tx1"/>
                </a:solidFill>
              </a:rPr>
              <a:t>services</a:t>
            </a:r>
            <a:endParaRPr lang="en-NZ" dirty="0">
              <a:solidFill>
                <a:schemeClr val="tx1"/>
              </a:solidFill>
            </a:endParaRPr>
          </a:p>
          <a:p>
            <a:pPr marL="177800" indent="-177800">
              <a:lnSpc>
                <a:spcPts val="2000"/>
              </a:lnSpc>
              <a:spcBef>
                <a:spcPts val="2400"/>
              </a:spcBef>
              <a:buFont typeface="Arial" panose="020B0604020202020204" pitchFamily="34" charset="0"/>
              <a:buChar char="•"/>
            </a:pPr>
            <a:r>
              <a:rPr lang="en-NZ" spc="-150" dirty="0">
                <a:solidFill>
                  <a:schemeClr val="tx1"/>
                </a:solidFill>
              </a:rPr>
              <a:t>Windows Azure BizTalk Services</a:t>
            </a:r>
          </a:p>
          <a:p>
            <a:pPr marL="358775" lvl="1" indent="-177800">
              <a:buFont typeface="Arial" panose="020B0604020202020204" pitchFamily="34" charset="0"/>
              <a:buChar char="•"/>
            </a:pPr>
            <a:r>
              <a:rPr lang="en-NZ" dirty="0" smtClean="0">
                <a:solidFill>
                  <a:schemeClr val="tx1"/>
                </a:solidFill>
              </a:rPr>
              <a:t>One-way </a:t>
            </a:r>
            <a:r>
              <a:rPr lang="en-NZ" dirty="0">
                <a:solidFill>
                  <a:schemeClr val="tx1"/>
                </a:solidFill>
              </a:rPr>
              <a:t>&amp; two-way </a:t>
            </a:r>
            <a:r>
              <a:rPr lang="en-NZ" dirty="0" smtClean="0">
                <a:solidFill>
                  <a:schemeClr val="tx1"/>
                </a:solidFill>
              </a:rPr>
              <a:t>Xml/Pass Through Bridges</a:t>
            </a:r>
          </a:p>
          <a:p>
            <a:pPr marL="358775" lvl="1" indent="-177800">
              <a:buFont typeface="Arial" panose="020B0604020202020204" pitchFamily="34" charset="0"/>
              <a:buChar char="•"/>
            </a:pPr>
            <a:r>
              <a:rPr lang="en-NZ" dirty="0" smtClean="0">
                <a:solidFill>
                  <a:schemeClr val="tx1"/>
                </a:solidFill>
              </a:rPr>
              <a:t>EDI capabilities</a:t>
            </a:r>
            <a:endParaRPr lang="en-NZ" dirty="0">
              <a:solidFill>
                <a:schemeClr val="tx1"/>
              </a:solidFill>
            </a:endParaRPr>
          </a:p>
          <a:p>
            <a:pPr marL="177800" indent="-177800">
              <a:lnSpc>
                <a:spcPts val="2000"/>
              </a:lnSpc>
              <a:spcBef>
                <a:spcPts val="2400"/>
              </a:spcBef>
              <a:buFont typeface="Arial" panose="020B0604020202020204" pitchFamily="34" charset="0"/>
              <a:buChar char="•"/>
            </a:pPr>
            <a:r>
              <a:rPr lang="en-NZ" spc="-150" dirty="0">
                <a:solidFill>
                  <a:schemeClr val="tx1"/>
                </a:solidFill>
              </a:rPr>
              <a:t>Windows Azure Storage </a:t>
            </a:r>
            <a:r>
              <a:rPr lang="en-NZ" spc="-150" dirty="0" smtClean="0">
                <a:solidFill>
                  <a:schemeClr val="tx1"/>
                </a:solidFill>
              </a:rPr>
              <a:t>Queues</a:t>
            </a:r>
            <a:endParaRPr lang="en-NZ" spc="-150" dirty="0">
              <a:solidFill>
                <a:schemeClr val="tx1"/>
              </a:solidFill>
            </a:endParaRPr>
          </a:p>
        </p:txBody>
      </p:sp>
    </p:spTree>
    <p:extLst>
      <p:ext uri="{BB962C8B-B14F-4D97-AF65-F5344CB8AC3E}">
        <p14:creationId xmlns:p14="http://schemas.microsoft.com/office/powerpoint/2010/main" val="169008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Cloud OS and integration </a:t>
            </a:r>
            <a:r>
              <a:rPr lang="en-US" dirty="0"/>
              <a:t>s</a:t>
            </a:r>
            <a:r>
              <a:rPr lang="en-US" dirty="0" smtClean="0"/>
              <a:t>ervices </a:t>
            </a:r>
            <a:endParaRPr lang="en-US" dirty="0"/>
          </a:p>
        </p:txBody>
      </p:sp>
      <p:sp>
        <p:nvSpPr>
          <p:cNvPr id="13" name="TextBox 12"/>
          <p:cNvSpPr txBox="1"/>
          <p:nvPr/>
        </p:nvSpPr>
        <p:spPr>
          <a:xfrm>
            <a:off x="6280772" y="1668463"/>
            <a:ext cx="5912333" cy="4114800"/>
          </a:xfrm>
          <a:prstGeom prst="rect">
            <a:avLst/>
          </a:prstGeom>
          <a:solidFill>
            <a:schemeClr val="accent3"/>
          </a:solidFill>
        </p:spPr>
        <p:txBody>
          <a:bodyPr wrap="square" lIns="274320" tIns="182880" rIns="182880" bIns="182880" rtlCol="0" anchor="ctr">
            <a:noAutofit/>
          </a:bodyPr>
          <a:lstStyle/>
          <a:p>
            <a:pPr lvl="1">
              <a:lnSpc>
                <a:spcPct val="90000"/>
              </a:lnSpc>
            </a:pPr>
            <a:endParaRPr lang="en-US" sz="2000" dirty="0">
              <a:gradFill>
                <a:gsLst>
                  <a:gs pos="2917">
                    <a:schemeClr val="bg1"/>
                  </a:gs>
                  <a:gs pos="100000">
                    <a:schemeClr val="bg1"/>
                  </a:gs>
                </a:gsLst>
                <a:lin ang="5400000" scaled="0"/>
              </a:gradFill>
            </a:endParaRPr>
          </a:p>
        </p:txBody>
      </p:sp>
      <p:grpSp>
        <p:nvGrpSpPr>
          <p:cNvPr id="14" name="Group 13"/>
          <p:cNvGrpSpPr/>
          <p:nvPr/>
        </p:nvGrpSpPr>
        <p:grpSpPr>
          <a:xfrm>
            <a:off x="280988" y="1668463"/>
            <a:ext cx="5937250" cy="4114800"/>
            <a:chOff x="280988" y="1668463"/>
            <a:chExt cx="5937250" cy="4114800"/>
          </a:xfrm>
        </p:grpSpPr>
        <p:sp>
          <p:nvSpPr>
            <p:cNvPr id="15" name="Rectangle 14"/>
            <p:cNvSpPr/>
            <p:nvPr/>
          </p:nvSpPr>
          <p:spPr bwMode="auto">
            <a:xfrm>
              <a:off x="280988" y="1668463"/>
              <a:ext cx="5937250" cy="4114800"/>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p:cNvGrpSpPr/>
            <p:nvPr/>
          </p:nvGrpSpPr>
          <p:grpSpPr>
            <a:xfrm>
              <a:off x="894451" y="2084129"/>
              <a:ext cx="4779808" cy="3264192"/>
              <a:chOff x="5972687" y="1573560"/>
              <a:chExt cx="4719175" cy="3222785"/>
            </a:xfrm>
          </p:grpSpPr>
          <p:sp>
            <p:nvSpPr>
              <p:cNvPr id="17" name="Freeform 10"/>
              <p:cNvSpPr>
                <a:spLocks noEditPoints="1"/>
              </p:cNvSpPr>
              <p:nvPr/>
            </p:nvSpPr>
            <p:spPr bwMode="auto">
              <a:xfrm>
                <a:off x="5972687" y="1573560"/>
                <a:ext cx="4719175" cy="3222785"/>
              </a:xfrm>
              <a:custGeom>
                <a:avLst/>
                <a:gdLst>
                  <a:gd name="T0" fmla="*/ 259 w 1474"/>
                  <a:gd name="T1" fmla="*/ 369 h 1005"/>
                  <a:gd name="T2" fmla="*/ 259 w 1474"/>
                  <a:gd name="T3" fmla="*/ 362 h 1005"/>
                  <a:gd name="T4" fmla="*/ 621 w 1474"/>
                  <a:gd name="T5" fmla="*/ 0 h 1005"/>
                  <a:gd name="T6" fmla="*/ 931 w 1474"/>
                  <a:gd name="T7" fmla="*/ 175 h 1005"/>
                  <a:gd name="T8" fmla="*/ 1061 w 1474"/>
                  <a:gd name="T9" fmla="*/ 132 h 1005"/>
                  <a:gd name="T10" fmla="*/ 1278 w 1474"/>
                  <a:gd name="T11" fmla="*/ 329 h 1005"/>
                  <a:gd name="T12" fmla="*/ 967 w 1474"/>
                  <a:gd name="T13" fmla="*/ 486 h 1005"/>
                  <a:gd name="T14" fmla="*/ 720 w 1474"/>
                  <a:gd name="T15" fmla="*/ 348 h 1005"/>
                  <a:gd name="T16" fmla="*/ 474 w 1474"/>
                  <a:gd name="T17" fmla="*/ 485 h 1005"/>
                  <a:gd name="T18" fmla="*/ 259 w 1474"/>
                  <a:gd name="T19" fmla="*/ 369 h 1005"/>
                  <a:gd name="T20" fmla="*/ 1292 w 1474"/>
                  <a:gd name="T21" fmla="*/ 367 h 1005"/>
                  <a:gd name="T22" fmla="*/ 986 w 1474"/>
                  <a:gd name="T23" fmla="*/ 522 h 1005"/>
                  <a:gd name="T24" fmla="*/ 1006 w 1474"/>
                  <a:gd name="T25" fmla="*/ 590 h 1005"/>
                  <a:gd name="T26" fmla="*/ 1066 w 1474"/>
                  <a:gd name="T27" fmla="*/ 583 h 1005"/>
                  <a:gd name="T28" fmla="*/ 996 w 1474"/>
                  <a:gd name="T29" fmla="*/ 671 h 1005"/>
                  <a:gd name="T30" fmla="*/ 907 w 1474"/>
                  <a:gd name="T31" fmla="*/ 601 h 1005"/>
                  <a:gd name="T32" fmla="*/ 966 w 1474"/>
                  <a:gd name="T33" fmla="*/ 594 h 1005"/>
                  <a:gd name="T34" fmla="*/ 946 w 1474"/>
                  <a:gd name="T35" fmla="*/ 531 h 1005"/>
                  <a:gd name="T36" fmla="*/ 944 w 1474"/>
                  <a:gd name="T37" fmla="*/ 526 h 1005"/>
                  <a:gd name="T38" fmla="*/ 720 w 1474"/>
                  <a:gd name="T39" fmla="*/ 388 h 1005"/>
                  <a:gd name="T40" fmla="*/ 500 w 1474"/>
                  <a:gd name="T41" fmla="*/ 519 h 1005"/>
                  <a:gd name="T42" fmla="*/ 499 w 1474"/>
                  <a:gd name="T43" fmla="*/ 520 h 1005"/>
                  <a:gd name="T44" fmla="*/ 479 w 1474"/>
                  <a:gd name="T45" fmla="*/ 571 h 1005"/>
                  <a:gd name="T46" fmla="*/ 439 w 1474"/>
                  <a:gd name="T47" fmla="*/ 564 h 1005"/>
                  <a:gd name="T48" fmla="*/ 455 w 1474"/>
                  <a:gd name="T49" fmla="*/ 521 h 1005"/>
                  <a:gd name="T50" fmla="*/ 232 w 1474"/>
                  <a:gd name="T51" fmla="*/ 400 h 1005"/>
                  <a:gd name="T52" fmla="*/ 0 w 1474"/>
                  <a:gd name="T53" fmla="*/ 698 h 1005"/>
                  <a:gd name="T54" fmla="*/ 308 w 1474"/>
                  <a:gd name="T55" fmla="*/ 1005 h 1005"/>
                  <a:gd name="T56" fmla="*/ 308 w 1474"/>
                  <a:gd name="T57" fmla="*/ 1005 h 1005"/>
                  <a:gd name="T58" fmla="*/ 717 w 1474"/>
                  <a:gd name="T59" fmla="*/ 1005 h 1005"/>
                  <a:gd name="T60" fmla="*/ 717 w 1474"/>
                  <a:gd name="T61" fmla="*/ 929 h 1005"/>
                  <a:gd name="T62" fmla="*/ 438 w 1474"/>
                  <a:gd name="T63" fmla="*/ 706 h 1005"/>
                  <a:gd name="T64" fmla="*/ 380 w 1474"/>
                  <a:gd name="T65" fmla="*/ 711 h 1005"/>
                  <a:gd name="T66" fmla="*/ 452 w 1474"/>
                  <a:gd name="T67" fmla="*/ 624 h 1005"/>
                  <a:gd name="T68" fmla="*/ 539 w 1474"/>
                  <a:gd name="T69" fmla="*/ 697 h 1005"/>
                  <a:gd name="T70" fmla="*/ 478 w 1474"/>
                  <a:gd name="T71" fmla="*/ 702 h 1005"/>
                  <a:gd name="T72" fmla="*/ 720 w 1474"/>
                  <a:gd name="T73" fmla="*/ 889 h 1005"/>
                  <a:gd name="T74" fmla="*/ 960 w 1474"/>
                  <a:gd name="T75" fmla="*/ 709 h 1005"/>
                  <a:gd name="T76" fmla="*/ 1000 w 1474"/>
                  <a:gd name="T77" fmla="*/ 716 h 1005"/>
                  <a:gd name="T78" fmla="*/ 757 w 1474"/>
                  <a:gd name="T79" fmla="*/ 927 h 1005"/>
                  <a:gd name="T80" fmla="*/ 757 w 1474"/>
                  <a:gd name="T81" fmla="*/ 1005 h 1005"/>
                  <a:gd name="T82" fmla="*/ 1136 w 1474"/>
                  <a:gd name="T83" fmla="*/ 1005 h 1005"/>
                  <a:gd name="T84" fmla="*/ 1474 w 1474"/>
                  <a:gd name="T85" fmla="*/ 667 h 1005"/>
                  <a:gd name="T86" fmla="*/ 1292 w 1474"/>
                  <a:gd name="T87" fmla="*/ 367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4" h="1005">
                    <a:moveTo>
                      <a:pt x="259" y="369"/>
                    </a:moveTo>
                    <a:cubicBezTo>
                      <a:pt x="259" y="367"/>
                      <a:pt x="259" y="365"/>
                      <a:pt x="259" y="362"/>
                    </a:cubicBezTo>
                    <a:cubicBezTo>
                      <a:pt x="259" y="162"/>
                      <a:pt x="421" y="0"/>
                      <a:pt x="621" y="0"/>
                    </a:cubicBezTo>
                    <a:cubicBezTo>
                      <a:pt x="753" y="0"/>
                      <a:pt x="868" y="70"/>
                      <a:pt x="931" y="175"/>
                    </a:cubicBezTo>
                    <a:cubicBezTo>
                      <a:pt x="968" y="148"/>
                      <a:pt x="1013" y="132"/>
                      <a:pt x="1061" y="132"/>
                    </a:cubicBezTo>
                    <a:cubicBezTo>
                      <a:pt x="1175" y="132"/>
                      <a:pt x="1268" y="219"/>
                      <a:pt x="1278" y="329"/>
                    </a:cubicBezTo>
                    <a:cubicBezTo>
                      <a:pt x="967" y="486"/>
                      <a:pt x="967" y="486"/>
                      <a:pt x="967" y="486"/>
                    </a:cubicBezTo>
                    <a:cubicBezTo>
                      <a:pt x="916" y="404"/>
                      <a:pt x="824" y="348"/>
                      <a:pt x="720" y="348"/>
                    </a:cubicBezTo>
                    <a:cubicBezTo>
                      <a:pt x="616" y="348"/>
                      <a:pt x="525" y="403"/>
                      <a:pt x="474" y="485"/>
                    </a:cubicBezTo>
                    <a:lnTo>
                      <a:pt x="259" y="369"/>
                    </a:lnTo>
                    <a:close/>
                    <a:moveTo>
                      <a:pt x="1292" y="367"/>
                    </a:moveTo>
                    <a:cubicBezTo>
                      <a:pt x="986" y="522"/>
                      <a:pt x="986" y="522"/>
                      <a:pt x="986" y="522"/>
                    </a:cubicBezTo>
                    <a:cubicBezTo>
                      <a:pt x="995" y="543"/>
                      <a:pt x="1002" y="566"/>
                      <a:pt x="1006" y="590"/>
                    </a:cubicBezTo>
                    <a:cubicBezTo>
                      <a:pt x="1066" y="583"/>
                      <a:pt x="1066" y="583"/>
                      <a:pt x="1066" y="583"/>
                    </a:cubicBezTo>
                    <a:cubicBezTo>
                      <a:pt x="996" y="671"/>
                      <a:pt x="996" y="671"/>
                      <a:pt x="996" y="671"/>
                    </a:cubicBezTo>
                    <a:cubicBezTo>
                      <a:pt x="907" y="601"/>
                      <a:pt x="907" y="601"/>
                      <a:pt x="907" y="601"/>
                    </a:cubicBezTo>
                    <a:cubicBezTo>
                      <a:pt x="966" y="594"/>
                      <a:pt x="966" y="594"/>
                      <a:pt x="966" y="594"/>
                    </a:cubicBezTo>
                    <a:cubicBezTo>
                      <a:pt x="962" y="572"/>
                      <a:pt x="955" y="551"/>
                      <a:pt x="946" y="531"/>
                    </a:cubicBezTo>
                    <a:cubicBezTo>
                      <a:pt x="944" y="526"/>
                      <a:pt x="944" y="526"/>
                      <a:pt x="944" y="526"/>
                    </a:cubicBezTo>
                    <a:cubicBezTo>
                      <a:pt x="902" y="445"/>
                      <a:pt x="818" y="388"/>
                      <a:pt x="720" y="388"/>
                    </a:cubicBezTo>
                    <a:cubicBezTo>
                      <a:pt x="625" y="388"/>
                      <a:pt x="543" y="441"/>
                      <a:pt x="500" y="519"/>
                    </a:cubicBezTo>
                    <a:cubicBezTo>
                      <a:pt x="499" y="520"/>
                      <a:pt x="499" y="520"/>
                      <a:pt x="499" y="520"/>
                    </a:cubicBezTo>
                    <a:cubicBezTo>
                      <a:pt x="491" y="536"/>
                      <a:pt x="484" y="553"/>
                      <a:pt x="479" y="571"/>
                    </a:cubicBezTo>
                    <a:cubicBezTo>
                      <a:pt x="439" y="564"/>
                      <a:pt x="439" y="564"/>
                      <a:pt x="439" y="564"/>
                    </a:cubicBezTo>
                    <a:cubicBezTo>
                      <a:pt x="443" y="549"/>
                      <a:pt x="449" y="535"/>
                      <a:pt x="455" y="521"/>
                    </a:cubicBezTo>
                    <a:cubicBezTo>
                      <a:pt x="232" y="400"/>
                      <a:pt x="232" y="400"/>
                      <a:pt x="232" y="400"/>
                    </a:cubicBezTo>
                    <a:cubicBezTo>
                      <a:pt x="99" y="434"/>
                      <a:pt x="0" y="554"/>
                      <a:pt x="0" y="698"/>
                    </a:cubicBezTo>
                    <a:cubicBezTo>
                      <a:pt x="0" y="868"/>
                      <a:pt x="138" y="1005"/>
                      <a:pt x="308" y="1005"/>
                    </a:cubicBezTo>
                    <a:cubicBezTo>
                      <a:pt x="308" y="1005"/>
                      <a:pt x="308" y="1005"/>
                      <a:pt x="308" y="1005"/>
                    </a:cubicBezTo>
                    <a:cubicBezTo>
                      <a:pt x="717" y="1005"/>
                      <a:pt x="717" y="1005"/>
                      <a:pt x="717" y="1005"/>
                    </a:cubicBezTo>
                    <a:cubicBezTo>
                      <a:pt x="717" y="929"/>
                      <a:pt x="717" y="929"/>
                      <a:pt x="717" y="929"/>
                    </a:cubicBezTo>
                    <a:cubicBezTo>
                      <a:pt x="582" y="928"/>
                      <a:pt x="468" y="833"/>
                      <a:pt x="438" y="706"/>
                    </a:cubicBezTo>
                    <a:cubicBezTo>
                      <a:pt x="380" y="711"/>
                      <a:pt x="380" y="711"/>
                      <a:pt x="380" y="711"/>
                    </a:cubicBezTo>
                    <a:cubicBezTo>
                      <a:pt x="452" y="624"/>
                      <a:pt x="452" y="624"/>
                      <a:pt x="452" y="624"/>
                    </a:cubicBezTo>
                    <a:cubicBezTo>
                      <a:pt x="539" y="697"/>
                      <a:pt x="539" y="697"/>
                      <a:pt x="539" y="697"/>
                    </a:cubicBezTo>
                    <a:cubicBezTo>
                      <a:pt x="478" y="702"/>
                      <a:pt x="478" y="702"/>
                      <a:pt x="478" y="702"/>
                    </a:cubicBezTo>
                    <a:cubicBezTo>
                      <a:pt x="506" y="810"/>
                      <a:pt x="604" y="889"/>
                      <a:pt x="720" y="889"/>
                    </a:cubicBezTo>
                    <a:cubicBezTo>
                      <a:pt x="834" y="889"/>
                      <a:pt x="930" y="813"/>
                      <a:pt x="960" y="709"/>
                    </a:cubicBezTo>
                    <a:cubicBezTo>
                      <a:pt x="1000" y="716"/>
                      <a:pt x="1000" y="716"/>
                      <a:pt x="1000" y="716"/>
                    </a:cubicBezTo>
                    <a:cubicBezTo>
                      <a:pt x="969" y="827"/>
                      <a:pt x="874" y="912"/>
                      <a:pt x="757" y="927"/>
                    </a:cubicBezTo>
                    <a:cubicBezTo>
                      <a:pt x="757" y="1005"/>
                      <a:pt x="757" y="1005"/>
                      <a:pt x="757" y="1005"/>
                    </a:cubicBezTo>
                    <a:cubicBezTo>
                      <a:pt x="1136" y="1005"/>
                      <a:pt x="1136" y="1005"/>
                      <a:pt x="1136" y="1005"/>
                    </a:cubicBezTo>
                    <a:cubicBezTo>
                      <a:pt x="1323" y="1005"/>
                      <a:pt x="1474" y="854"/>
                      <a:pt x="1474" y="667"/>
                    </a:cubicBezTo>
                    <a:cubicBezTo>
                      <a:pt x="1474" y="537"/>
                      <a:pt x="1400" y="424"/>
                      <a:pt x="1292" y="367"/>
                    </a:cubicBezTo>
                    <a:close/>
                  </a:path>
                </a:pathLst>
              </a:custGeom>
              <a:solidFill>
                <a:schemeClr val="bg1">
                  <a:alpha val="95000"/>
                </a:schemeClr>
              </a:solidFill>
              <a:ln>
                <a:noFill/>
              </a:ln>
            </p:spPr>
            <p:txBody>
              <a:bodyPr vert="horz" wrap="square" lIns="91437" tIns="45719" rIns="91437" bIns="45719" numCol="1" anchor="t" anchorCtr="0" compatLnSpc="1">
                <a:prstTxWarp prst="textNoShape">
                  <a:avLst/>
                </a:prstTxWarp>
              </a:bodyPr>
              <a:lstStyle/>
              <a:p>
                <a:pPr defTabSz="932901"/>
                <a:endParaRPr lang="en-US" dirty="0">
                  <a:solidFill>
                    <a:srgbClr val="0072C6"/>
                  </a:solidFill>
                </a:endParaRPr>
              </a:p>
            </p:txBody>
          </p:sp>
          <p:sp>
            <p:nvSpPr>
              <p:cNvPr id="18" name="TextBox 17"/>
              <p:cNvSpPr txBox="1"/>
              <p:nvPr/>
            </p:nvSpPr>
            <p:spPr>
              <a:xfrm>
                <a:off x="7428844" y="2075792"/>
                <a:ext cx="1607802" cy="619903"/>
              </a:xfrm>
              <a:prstGeom prst="rect">
                <a:avLst/>
              </a:prstGeom>
              <a:noFill/>
            </p:spPr>
            <p:txBody>
              <a:bodyPr wrap="none" lIns="182880" tIns="146306" rIns="182880" bIns="146306" rtlCol="0">
                <a:spAutoFit/>
              </a:bodyPr>
              <a:lstStyle/>
              <a:p>
                <a:pPr algn="ctr" defTabSz="932901">
                  <a:lnSpc>
                    <a:spcPct val="90000"/>
                  </a:lnSpc>
                  <a:spcAft>
                    <a:spcPts val="602"/>
                  </a:spcAft>
                </a:pPr>
                <a:r>
                  <a:rPr lang="en-US" sz="2400" spc="-50" dirty="0">
                    <a:gradFill>
                      <a:gsLst>
                        <a:gs pos="0">
                          <a:srgbClr val="00188F"/>
                        </a:gs>
                        <a:gs pos="86000">
                          <a:srgbClr val="00188F"/>
                        </a:gs>
                      </a:gsLst>
                      <a:lin ang="5400000" scaled="0"/>
                    </a:gradFill>
                    <a:cs typeface="Segoe UI Semilight" panose="020B0402040204020203" pitchFamily="34" charset="0"/>
                  </a:rPr>
                  <a:t>Customer</a:t>
                </a:r>
              </a:p>
            </p:txBody>
          </p:sp>
          <p:sp>
            <p:nvSpPr>
              <p:cNvPr id="26" name="TextBox 25"/>
              <p:cNvSpPr txBox="1"/>
              <p:nvPr/>
            </p:nvSpPr>
            <p:spPr>
              <a:xfrm>
                <a:off x="9139907" y="3562665"/>
                <a:ext cx="1428959" cy="948086"/>
              </a:xfrm>
              <a:prstGeom prst="rect">
                <a:avLst/>
              </a:prstGeom>
              <a:noFill/>
            </p:spPr>
            <p:txBody>
              <a:bodyPr wrap="none" lIns="182880" tIns="146306" rIns="182880" bIns="146306" rtlCol="0">
                <a:spAutoFit/>
              </a:bodyPr>
              <a:lstStyle/>
              <a:p>
                <a:pPr defTabSz="932901">
                  <a:lnSpc>
                    <a:spcPct val="90000"/>
                  </a:lnSpc>
                  <a:spcAft>
                    <a:spcPts val="602"/>
                  </a:spcAft>
                </a:pPr>
                <a:r>
                  <a:rPr lang="en-US" sz="2400" spc="-50" dirty="0">
                    <a:gradFill>
                      <a:gsLst>
                        <a:gs pos="0">
                          <a:srgbClr val="00188F"/>
                        </a:gs>
                        <a:gs pos="86000">
                          <a:srgbClr val="00188F"/>
                        </a:gs>
                      </a:gsLst>
                      <a:lin ang="5400000" scaled="0"/>
                    </a:gradFill>
                    <a:cs typeface="Segoe UI Semilight" panose="020B0402040204020203" pitchFamily="34" charset="0"/>
                  </a:rPr>
                  <a:t>Service</a:t>
                </a:r>
                <a:br>
                  <a:rPr lang="en-US" sz="2400" spc="-50" dirty="0">
                    <a:gradFill>
                      <a:gsLst>
                        <a:gs pos="0">
                          <a:srgbClr val="00188F"/>
                        </a:gs>
                        <a:gs pos="86000">
                          <a:srgbClr val="00188F"/>
                        </a:gs>
                      </a:gsLst>
                      <a:lin ang="5400000" scaled="0"/>
                    </a:gradFill>
                    <a:cs typeface="Segoe UI Semilight" panose="020B0402040204020203" pitchFamily="34" charset="0"/>
                  </a:rPr>
                </a:br>
                <a:r>
                  <a:rPr lang="en-US" sz="2400" spc="-50" dirty="0">
                    <a:gradFill>
                      <a:gsLst>
                        <a:gs pos="0">
                          <a:srgbClr val="00188F"/>
                        </a:gs>
                        <a:gs pos="86000">
                          <a:srgbClr val="00188F"/>
                        </a:gs>
                      </a:gsLst>
                      <a:lin ang="5400000" scaled="0"/>
                    </a:gradFill>
                    <a:cs typeface="Segoe UI Semilight" panose="020B0402040204020203" pitchFamily="34" charset="0"/>
                  </a:rPr>
                  <a:t>Provider</a:t>
                </a:r>
              </a:p>
            </p:txBody>
          </p:sp>
          <p:sp>
            <p:nvSpPr>
              <p:cNvPr id="27" name="TextBox 26"/>
              <p:cNvSpPr txBox="1"/>
              <p:nvPr/>
            </p:nvSpPr>
            <p:spPr>
              <a:xfrm>
                <a:off x="5986683" y="3879095"/>
                <a:ext cx="1580896" cy="619903"/>
              </a:xfrm>
              <a:prstGeom prst="rect">
                <a:avLst/>
              </a:prstGeom>
              <a:noFill/>
            </p:spPr>
            <p:txBody>
              <a:bodyPr wrap="none" lIns="182880" tIns="146306" rIns="182880" bIns="146306" rtlCol="0">
                <a:spAutoFit/>
              </a:bodyPr>
              <a:lstStyle/>
              <a:p>
                <a:pPr algn="ctr" defTabSz="932901">
                  <a:lnSpc>
                    <a:spcPct val="90000"/>
                  </a:lnSpc>
                  <a:spcAft>
                    <a:spcPts val="602"/>
                  </a:spcAft>
                </a:pPr>
                <a:r>
                  <a:rPr lang="en-US" sz="2400" spc="-50" dirty="0">
                    <a:gradFill>
                      <a:gsLst>
                        <a:gs pos="0">
                          <a:srgbClr val="00188F"/>
                        </a:gs>
                        <a:gs pos="86000">
                          <a:srgbClr val="00188F"/>
                        </a:gs>
                      </a:gsLst>
                      <a:lin ang="5400000" scaled="0"/>
                    </a:gradFill>
                    <a:cs typeface="Segoe UI Semilight" panose="020B0402040204020203" pitchFamily="34" charset="0"/>
                  </a:rPr>
                  <a:t>Microsoft</a:t>
                </a:r>
              </a:p>
            </p:txBody>
          </p:sp>
          <p:sp>
            <p:nvSpPr>
              <p:cNvPr id="28" name="TextBox 27"/>
              <p:cNvSpPr txBox="1"/>
              <p:nvPr/>
            </p:nvSpPr>
            <p:spPr>
              <a:xfrm>
                <a:off x="7799864" y="3143398"/>
                <a:ext cx="1050702" cy="984546"/>
              </a:xfrm>
              <a:prstGeom prst="rect">
                <a:avLst/>
              </a:prstGeom>
              <a:noFill/>
            </p:spPr>
            <p:txBody>
              <a:bodyPr wrap="none" lIns="0" tIns="0" rIns="0" bIns="0" rtlCol="0">
                <a:spAutoFit/>
              </a:bodyPr>
              <a:lstStyle/>
              <a:p>
                <a:pPr defTabSz="932901">
                  <a:lnSpc>
                    <a:spcPct val="90000"/>
                  </a:lnSpc>
                </a:pPr>
                <a:r>
                  <a:rPr lang="en-US" sz="3600" b="1" spc="-150" dirty="0">
                    <a:gradFill>
                      <a:gsLst>
                        <a:gs pos="0">
                          <a:srgbClr val="00188F"/>
                        </a:gs>
                        <a:gs pos="86000">
                          <a:srgbClr val="00188F"/>
                        </a:gs>
                      </a:gsLst>
                      <a:lin ang="5400000" scaled="0"/>
                    </a:gradFill>
                  </a:rPr>
                  <a:t>ONE</a:t>
                </a:r>
              </a:p>
              <a:p>
                <a:pPr defTabSz="932901">
                  <a:lnSpc>
                    <a:spcPct val="90000"/>
                  </a:lnSpc>
                </a:pPr>
                <a:r>
                  <a:rPr lang="en-US" dirty="0" smtClean="0">
                    <a:gradFill>
                      <a:gsLst>
                        <a:gs pos="0">
                          <a:srgbClr val="00188F"/>
                        </a:gs>
                        <a:gs pos="86000">
                          <a:srgbClr val="00188F"/>
                        </a:gs>
                      </a:gsLst>
                      <a:lin ang="5400000" scaled="0"/>
                    </a:gradFill>
                  </a:rPr>
                  <a:t>Consistent</a:t>
                </a:r>
                <a:r>
                  <a:rPr lang="en-US" dirty="0">
                    <a:gradFill>
                      <a:gsLst>
                        <a:gs pos="0">
                          <a:srgbClr val="00188F"/>
                        </a:gs>
                        <a:gs pos="86000">
                          <a:srgbClr val="00188F"/>
                        </a:gs>
                      </a:gsLst>
                      <a:lin ang="5400000" scaled="0"/>
                    </a:gradFill>
                  </a:rPr>
                  <a:t/>
                </a:r>
                <a:br>
                  <a:rPr lang="en-US" dirty="0">
                    <a:gradFill>
                      <a:gsLst>
                        <a:gs pos="0">
                          <a:srgbClr val="00188F"/>
                        </a:gs>
                        <a:gs pos="86000">
                          <a:srgbClr val="00188F"/>
                        </a:gs>
                      </a:gsLst>
                      <a:lin ang="5400000" scaled="0"/>
                    </a:gradFill>
                  </a:rPr>
                </a:br>
                <a:r>
                  <a:rPr lang="en-US" dirty="0">
                    <a:gradFill>
                      <a:gsLst>
                        <a:gs pos="0">
                          <a:srgbClr val="00188F"/>
                        </a:gs>
                        <a:gs pos="86000">
                          <a:srgbClr val="00188F"/>
                        </a:gs>
                      </a:gsLst>
                      <a:lin ang="5400000" scaled="0"/>
                    </a:gradFill>
                  </a:rPr>
                  <a:t>Platform</a:t>
                </a:r>
              </a:p>
            </p:txBody>
          </p:sp>
        </p:grpSp>
      </p:grpSp>
      <p:sp>
        <p:nvSpPr>
          <p:cNvPr id="29" name="TextBox 28"/>
          <p:cNvSpPr txBox="1"/>
          <p:nvPr/>
        </p:nvSpPr>
        <p:spPr>
          <a:xfrm>
            <a:off x="6280772" y="1668463"/>
            <a:ext cx="5912333" cy="4114800"/>
          </a:xfrm>
          <a:prstGeom prst="rect">
            <a:avLst/>
          </a:prstGeom>
          <a:noFill/>
        </p:spPr>
        <p:txBody>
          <a:bodyPr wrap="square" lIns="274320" tIns="182880" rIns="182880" bIns="182880" rtlCol="0" anchor="ctr">
            <a:noAutofit/>
          </a:bodyPr>
          <a:lstStyle/>
          <a:p>
            <a:pPr>
              <a:lnSpc>
                <a:spcPct val="90000"/>
              </a:lnSpc>
              <a:spcAft>
                <a:spcPts val="600"/>
              </a:spcAft>
            </a:pPr>
            <a:r>
              <a:rPr lang="en-US" sz="2800" dirty="0" smtClean="0">
                <a:gradFill>
                  <a:gsLst>
                    <a:gs pos="2917">
                      <a:schemeClr val="bg1"/>
                    </a:gs>
                    <a:gs pos="100000">
                      <a:schemeClr val="bg1"/>
                    </a:gs>
                  </a:gsLst>
                  <a:lin ang="5400000" scaled="0"/>
                </a:gradFill>
                <a:latin typeface="+mj-lt"/>
              </a:rPr>
              <a:t>Available now</a:t>
            </a:r>
          </a:p>
          <a:p>
            <a:pPr marL="231775" lvl="1" indent="-231775">
              <a:lnSpc>
                <a:spcPct val="90000"/>
              </a:lnSpc>
              <a:spcBef>
                <a:spcPts val="600"/>
              </a:spcBef>
              <a:buFont typeface="Arial" panose="020B0604020202020204" pitchFamily="34" charset="0"/>
              <a:buChar char="•"/>
            </a:pPr>
            <a:r>
              <a:rPr lang="en-US" sz="2000" dirty="0" smtClean="0">
                <a:gradFill>
                  <a:gsLst>
                    <a:gs pos="2917">
                      <a:schemeClr val="bg1"/>
                    </a:gs>
                    <a:gs pos="100000">
                      <a:schemeClr val="bg1"/>
                    </a:gs>
                  </a:gsLst>
                  <a:lin ang="5400000" scaled="0"/>
                </a:gradFill>
              </a:rPr>
              <a:t>BizTalk </a:t>
            </a:r>
            <a:r>
              <a:rPr lang="en-US" sz="2000" dirty="0">
                <a:gradFill>
                  <a:gsLst>
                    <a:gs pos="2917">
                      <a:schemeClr val="bg1"/>
                    </a:gs>
                    <a:gs pos="100000">
                      <a:schemeClr val="bg1"/>
                    </a:gs>
                  </a:gsLst>
                  <a:lin ang="5400000" scaled="0"/>
                </a:gradFill>
              </a:rPr>
              <a:t>Server 2013 </a:t>
            </a:r>
            <a:endParaRPr lang="en-US" sz="2000" dirty="0" smtClean="0">
              <a:gradFill>
                <a:gsLst>
                  <a:gs pos="2917">
                    <a:schemeClr val="bg1"/>
                  </a:gs>
                  <a:gs pos="100000">
                    <a:schemeClr val="bg1"/>
                  </a:gs>
                </a:gsLst>
                <a:lin ang="5400000" scaled="0"/>
              </a:gradFill>
            </a:endParaRPr>
          </a:p>
          <a:p>
            <a:pPr marL="231775" lvl="1" indent="-231775">
              <a:lnSpc>
                <a:spcPct val="90000"/>
              </a:lnSpc>
              <a:spcBef>
                <a:spcPts val="600"/>
              </a:spcBef>
              <a:buFont typeface="Arial" panose="020B0604020202020204" pitchFamily="34" charset="0"/>
              <a:buChar char="•"/>
            </a:pPr>
            <a:r>
              <a:rPr lang="en-US" sz="2000" dirty="0" smtClean="0">
                <a:gradFill>
                  <a:gsLst>
                    <a:gs pos="2917">
                      <a:schemeClr val="bg1"/>
                    </a:gs>
                    <a:gs pos="100000">
                      <a:schemeClr val="bg1"/>
                    </a:gs>
                  </a:gsLst>
                  <a:lin ang="5400000" scaled="0"/>
                </a:gradFill>
              </a:rPr>
              <a:t>Windows Server Service Bus (Azure Pack)</a:t>
            </a:r>
            <a:endParaRPr lang="en-US" sz="2000" dirty="0">
              <a:gradFill>
                <a:gsLst>
                  <a:gs pos="2917">
                    <a:schemeClr val="bg1"/>
                  </a:gs>
                  <a:gs pos="100000">
                    <a:schemeClr val="bg1"/>
                  </a:gs>
                </a:gsLst>
                <a:lin ang="5400000" scaled="0"/>
              </a:gradFill>
            </a:endParaRPr>
          </a:p>
          <a:p>
            <a:pPr marL="231775" lvl="1" indent="-231775">
              <a:lnSpc>
                <a:spcPct val="90000"/>
              </a:lnSpc>
              <a:spcBef>
                <a:spcPts val="600"/>
              </a:spcBef>
              <a:buFont typeface="Arial" panose="020B0604020202020204" pitchFamily="34" charset="0"/>
              <a:buChar char="•"/>
            </a:pPr>
            <a:r>
              <a:rPr lang="en-US" sz="2000" dirty="0">
                <a:gradFill>
                  <a:gsLst>
                    <a:gs pos="2917">
                      <a:schemeClr val="bg1"/>
                    </a:gs>
                    <a:gs pos="100000">
                      <a:schemeClr val="bg1"/>
                    </a:gs>
                  </a:gsLst>
                  <a:lin ang="5400000" scaled="0"/>
                </a:gradFill>
              </a:rPr>
              <a:t>Host Integration Server 2013</a:t>
            </a:r>
          </a:p>
          <a:p>
            <a:pPr marL="231775" lvl="1" indent="-231775">
              <a:lnSpc>
                <a:spcPct val="90000"/>
              </a:lnSpc>
              <a:spcBef>
                <a:spcPts val="600"/>
              </a:spcBef>
              <a:buFont typeface="Arial" panose="020B0604020202020204" pitchFamily="34" charset="0"/>
              <a:buChar char="•"/>
            </a:pPr>
            <a:r>
              <a:rPr lang="en-US" sz="2000" dirty="0" smtClean="0">
                <a:gradFill>
                  <a:gsLst>
                    <a:gs pos="2917">
                      <a:schemeClr val="bg1"/>
                    </a:gs>
                    <a:gs pos="100000">
                      <a:schemeClr val="bg1"/>
                    </a:gs>
                  </a:gsLst>
                  <a:lin ang="5400000" scaled="0"/>
                </a:gradFill>
              </a:rPr>
              <a:t>Windows Azure Service </a:t>
            </a:r>
            <a:r>
              <a:rPr lang="en-US" sz="2000" dirty="0">
                <a:gradFill>
                  <a:gsLst>
                    <a:gs pos="2917">
                      <a:schemeClr val="bg1"/>
                    </a:gs>
                    <a:gs pos="100000">
                      <a:schemeClr val="bg1"/>
                    </a:gs>
                  </a:gsLst>
                  <a:lin ang="5400000" scaled="0"/>
                </a:gradFill>
              </a:rPr>
              <a:t>Bus </a:t>
            </a:r>
            <a:endParaRPr lang="en-US" sz="2000" dirty="0" smtClean="0">
              <a:gradFill>
                <a:gsLst>
                  <a:gs pos="2917">
                    <a:schemeClr val="bg1"/>
                  </a:gs>
                  <a:gs pos="100000">
                    <a:schemeClr val="bg1"/>
                  </a:gs>
                </a:gsLst>
                <a:lin ang="5400000" scaled="0"/>
              </a:gradFill>
            </a:endParaRPr>
          </a:p>
          <a:p>
            <a:pPr marL="231775" lvl="1" indent="-231775">
              <a:lnSpc>
                <a:spcPct val="90000"/>
              </a:lnSpc>
              <a:spcBef>
                <a:spcPts val="600"/>
              </a:spcBef>
              <a:buFont typeface="Arial" panose="020B0604020202020204" pitchFamily="34" charset="0"/>
              <a:buChar char="•"/>
            </a:pPr>
            <a:r>
              <a:rPr lang="en-US" sz="2000" dirty="0">
                <a:gradFill>
                  <a:gsLst>
                    <a:gs pos="2917">
                      <a:schemeClr val="bg1"/>
                    </a:gs>
                    <a:gs pos="100000">
                      <a:schemeClr val="bg1"/>
                    </a:gs>
                  </a:gsLst>
                  <a:lin ang="5400000" scaled="0"/>
                </a:gradFill>
              </a:rPr>
              <a:t>Windows Azure BizTalk </a:t>
            </a:r>
            <a:r>
              <a:rPr lang="en-US" sz="2000" dirty="0" smtClean="0">
                <a:gradFill>
                  <a:gsLst>
                    <a:gs pos="2917">
                      <a:schemeClr val="bg1"/>
                    </a:gs>
                    <a:gs pos="100000">
                      <a:schemeClr val="bg1"/>
                    </a:gs>
                  </a:gsLst>
                  <a:lin ang="5400000" scaled="0"/>
                </a:gradFill>
              </a:rPr>
              <a:t>Services</a:t>
            </a:r>
            <a:endParaRPr lang="en-US" sz="2000" dirty="0">
              <a:gradFill>
                <a:gsLst>
                  <a:gs pos="2917">
                    <a:schemeClr val="bg1"/>
                  </a:gs>
                  <a:gs pos="100000">
                    <a:schemeClr val="bg1"/>
                  </a:gs>
                </a:gsLst>
                <a:lin ang="5400000" scaled="0"/>
              </a:gradFill>
            </a:endParaRPr>
          </a:p>
          <a:p>
            <a:pPr marL="231775" lvl="1" indent="-231775">
              <a:lnSpc>
                <a:spcPct val="90000"/>
              </a:lnSpc>
              <a:buFont typeface="Arial" panose="020B0604020202020204" pitchFamily="34" charset="0"/>
              <a:buChar char="•"/>
            </a:pPr>
            <a:endParaRPr lang="en-US" sz="2000" dirty="0" smtClean="0">
              <a:gradFill>
                <a:gsLst>
                  <a:gs pos="2917">
                    <a:schemeClr val="bg1"/>
                  </a:gs>
                  <a:gs pos="100000">
                    <a:schemeClr val="bg1"/>
                  </a:gs>
                </a:gsLst>
                <a:lin ang="5400000" scaled="0"/>
              </a:gradFill>
            </a:endParaRPr>
          </a:p>
          <a:p>
            <a:pPr>
              <a:lnSpc>
                <a:spcPct val="90000"/>
              </a:lnSpc>
              <a:spcAft>
                <a:spcPts val="600"/>
              </a:spcAft>
            </a:pPr>
            <a:r>
              <a:rPr lang="en-US" sz="2800" dirty="0" smtClean="0">
                <a:gradFill>
                  <a:gsLst>
                    <a:gs pos="2917">
                      <a:schemeClr val="bg1"/>
                    </a:gs>
                    <a:gs pos="100000">
                      <a:schemeClr val="bg1"/>
                    </a:gs>
                  </a:gsLst>
                  <a:lin ang="5400000" scaled="0"/>
                </a:gradFill>
                <a:latin typeface="+mj-lt"/>
              </a:rPr>
              <a:t>The road ahead </a:t>
            </a:r>
          </a:p>
          <a:p>
            <a:pPr marL="231775" lvl="1" indent="-231775">
              <a:lnSpc>
                <a:spcPct val="90000"/>
              </a:lnSpc>
              <a:spcBef>
                <a:spcPts val="600"/>
              </a:spcBef>
              <a:buFont typeface="Arial" panose="020B0604020202020204" pitchFamily="34" charset="0"/>
              <a:buChar char="•"/>
            </a:pPr>
            <a:r>
              <a:rPr lang="en-US" sz="2000" dirty="0" smtClean="0">
                <a:gradFill>
                  <a:gsLst>
                    <a:gs pos="2917">
                      <a:schemeClr val="bg1"/>
                    </a:gs>
                    <a:gs pos="100000">
                      <a:schemeClr val="bg1"/>
                    </a:gs>
                  </a:gsLst>
                  <a:lin ang="5400000" scaled="0"/>
                </a:gradFill>
              </a:rPr>
              <a:t>On-premises solutions with BizTalk Server</a:t>
            </a:r>
          </a:p>
          <a:p>
            <a:pPr marL="231775" lvl="1" indent="-231775">
              <a:lnSpc>
                <a:spcPct val="90000"/>
              </a:lnSpc>
              <a:spcBef>
                <a:spcPts val="600"/>
              </a:spcBef>
              <a:buFont typeface="Arial" panose="020B0604020202020204" pitchFamily="34" charset="0"/>
              <a:buChar char="•"/>
            </a:pPr>
            <a:r>
              <a:rPr lang="en-US" sz="2000" dirty="0" smtClean="0">
                <a:gradFill>
                  <a:gsLst>
                    <a:gs pos="2917">
                      <a:schemeClr val="bg1"/>
                    </a:gs>
                    <a:gs pos="100000">
                      <a:schemeClr val="bg1"/>
                    </a:gs>
                  </a:gsLst>
                  <a:lin ang="5400000" scaled="0"/>
                </a:gradFill>
              </a:rPr>
              <a:t>Cloud integration with Windows Azure </a:t>
            </a:r>
            <a:br>
              <a:rPr lang="en-US" sz="2000" dirty="0" smtClean="0">
                <a:gradFill>
                  <a:gsLst>
                    <a:gs pos="2917">
                      <a:schemeClr val="bg1"/>
                    </a:gs>
                    <a:gs pos="100000">
                      <a:schemeClr val="bg1"/>
                    </a:gs>
                  </a:gsLst>
                  <a:lin ang="5400000" scaled="0"/>
                </a:gradFill>
              </a:rPr>
            </a:br>
            <a:r>
              <a:rPr lang="en-US" sz="2000" dirty="0" smtClean="0">
                <a:gradFill>
                  <a:gsLst>
                    <a:gs pos="2917">
                      <a:schemeClr val="bg1"/>
                    </a:gs>
                    <a:gs pos="100000">
                      <a:schemeClr val="bg1"/>
                    </a:gs>
                  </a:gsLst>
                  <a:lin ang="5400000" scaled="0"/>
                </a:gradFill>
              </a:rPr>
              <a:t>BizTalk Services and Service Bus  </a:t>
            </a:r>
          </a:p>
          <a:p>
            <a:pPr marL="809152" lvl="1" indent="-342900">
              <a:lnSpc>
                <a:spcPct val="90000"/>
              </a:lnSpc>
              <a:buFont typeface="Arial" panose="020B0604020202020204" pitchFamily="34" charset="0"/>
              <a:buChar char="•"/>
            </a:pPr>
            <a:endParaRPr lang="en-US" sz="2000" dirty="0">
              <a:gradFill>
                <a:gsLst>
                  <a:gs pos="2917">
                    <a:schemeClr val="bg1"/>
                  </a:gs>
                  <a:gs pos="100000">
                    <a:schemeClr val="bg1"/>
                  </a:gs>
                </a:gsLst>
                <a:lin ang="5400000" scaled="0"/>
              </a:gradFill>
            </a:endParaRPr>
          </a:p>
        </p:txBody>
      </p:sp>
    </p:spTree>
    <p:extLst>
      <p:ext uri="{BB962C8B-B14F-4D97-AF65-F5344CB8AC3E}">
        <p14:creationId xmlns:p14="http://schemas.microsoft.com/office/powerpoint/2010/main" val="2971512469"/>
      </p:ext>
    </p:extLst>
  </p:cSld>
  <p:clrMapOvr>
    <a:masterClrMapping/>
  </p:clrMapOvr>
  <mc:AlternateContent xmlns:mc="http://schemas.openxmlformats.org/markup-compatibility/2006" xmlns:p14="http://schemas.microsoft.com/office/powerpoint/2010/main">
    <mc:Choice Requires="p14">
      <p:transition spd="med" p14:dur="700">
        <p:wipe dir="r"/>
      </p:transition>
    </mc:Choice>
    <mc:Fallback xmlns="">
      <p:transition spd="med">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00"/>
                                        <p:tgtEl>
                                          <p:spTgt spid="14"/>
                                        </p:tgtEl>
                                      </p:cBhvr>
                                    </p:animEffect>
                                  </p:childTnLst>
                                </p:cTn>
                              </p:par>
                              <p:par>
                                <p:cTn id="8" presetID="42" presetClass="path" presetSubtype="0" decel="100000" fill="hold" nodeType="withEffect">
                                  <p:stCondLst>
                                    <p:cond delay="0"/>
                                  </p:stCondLst>
                                  <p:childTnLst>
                                    <p:animMotion origin="layout" path="M 3.0891E-6 -2.7054E-6 L 3.0891E-6 0.0286 " pathEditMode="relative" rAng="0" ptsTypes="AA">
                                      <p:cBhvr>
                                        <p:cTn id="9" dur="700" spd="-100000" fill="hold"/>
                                        <p:tgtEl>
                                          <p:spTgt spid="14"/>
                                        </p:tgtEl>
                                        <p:attrNameLst>
                                          <p:attrName>ppt_x</p:attrName>
                                          <p:attrName>ppt_y</p:attrName>
                                        </p:attrNameLst>
                                      </p:cBhvr>
                                      <p:rCtr x="0" y="143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00"/>
                                        <p:tgtEl>
                                          <p:spTgt spid="13"/>
                                        </p:tgtEl>
                                      </p:cBhvr>
                                    </p:animEffect>
                                  </p:childTnLst>
                                </p:cTn>
                              </p:par>
                              <p:par>
                                <p:cTn id="13" presetID="42" presetClass="path" presetSubtype="0" decel="100000" fill="hold" grpId="1" nodeType="withEffect">
                                  <p:stCondLst>
                                    <p:cond delay="0"/>
                                  </p:stCondLst>
                                  <p:childTnLst>
                                    <p:animMotion origin="layout" path="M -1.99132E-7 -2.7054E-6 L -1.99132E-7 0.0286 " pathEditMode="relative" rAng="0" ptsTypes="AA">
                                      <p:cBhvr>
                                        <p:cTn id="14" dur="700" spd="-100000" fill="hold"/>
                                        <p:tgtEl>
                                          <p:spTgt spid="13"/>
                                        </p:tgtEl>
                                        <p:attrNameLst>
                                          <p:attrName>ppt_x</p:attrName>
                                          <p:attrName>ppt_y</p:attrName>
                                        </p:attrNameLst>
                                      </p:cBhvr>
                                      <p:rCtr x="0" y="1430"/>
                                    </p:animMotion>
                                  </p:childTnLst>
                                </p:cTn>
                              </p:par>
                              <p:par>
                                <p:cTn id="15" presetID="10" presetClass="entr" presetSubtype="0" fill="hold" grpId="0" nodeType="withEffect">
                                  <p:stCondLst>
                                    <p:cond delay="50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fade">
                                      <p:cBhvr>
                                        <p:cTn id="17" dur="700"/>
                                        <p:tgtEl>
                                          <p:spTgt spid="29">
                                            <p:txEl>
                                              <p:pRg st="0" end="0"/>
                                            </p:txEl>
                                          </p:spTgt>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29">
                                            <p:txEl>
                                              <p:pRg st="1" end="1"/>
                                            </p:txEl>
                                          </p:spTgt>
                                        </p:tgtEl>
                                        <p:attrNameLst>
                                          <p:attrName>style.visibility</p:attrName>
                                        </p:attrNameLst>
                                      </p:cBhvr>
                                      <p:to>
                                        <p:strVal val="visible"/>
                                      </p:to>
                                    </p:set>
                                    <p:animEffect transition="in" filter="fade">
                                      <p:cBhvr>
                                        <p:cTn id="20" dur="700"/>
                                        <p:tgtEl>
                                          <p:spTgt spid="29">
                                            <p:txEl>
                                              <p:pRg st="1" end="1"/>
                                            </p:txEl>
                                          </p:spTgt>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9">
                                            <p:txEl>
                                              <p:pRg st="2" end="2"/>
                                            </p:txEl>
                                          </p:spTgt>
                                        </p:tgtEl>
                                        <p:attrNameLst>
                                          <p:attrName>style.visibility</p:attrName>
                                        </p:attrNameLst>
                                      </p:cBhvr>
                                      <p:to>
                                        <p:strVal val="visible"/>
                                      </p:to>
                                    </p:set>
                                    <p:animEffect transition="in" filter="fade">
                                      <p:cBhvr>
                                        <p:cTn id="23" dur="700"/>
                                        <p:tgtEl>
                                          <p:spTgt spid="29">
                                            <p:txEl>
                                              <p:pRg st="2" end="2"/>
                                            </p:txEl>
                                          </p:spTgt>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9">
                                            <p:txEl>
                                              <p:pRg st="3" end="3"/>
                                            </p:txEl>
                                          </p:spTgt>
                                        </p:tgtEl>
                                        <p:attrNameLst>
                                          <p:attrName>style.visibility</p:attrName>
                                        </p:attrNameLst>
                                      </p:cBhvr>
                                      <p:to>
                                        <p:strVal val="visible"/>
                                      </p:to>
                                    </p:set>
                                    <p:animEffect transition="in" filter="fade">
                                      <p:cBhvr>
                                        <p:cTn id="26" dur="700"/>
                                        <p:tgtEl>
                                          <p:spTgt spid="29">
                                            <p:txEl>
                                              <p:pRg st="3" end="3"/>
                                            </p:txEl>
                                          </p:spTgt>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9">
                                            <p:txEl>
                                              <p:pRg st="4" end="4"/>
                                            </p:txEl>
                                          </p:spTgt>
                                        </p:tgtEl>
                                        <p:attrNameLst>
                                          <p:attrName>style.visibility</p:attrName>
                                        </p:attrNameLst>
                                      </p:cBhvr>
                                      <p:to>
                                        <p:strVal val="visible"/>
                                      </p:to>
                                    </p:set>
                                    <p:animEffect transition="in" filter="fade">
                                      <p:cBhvr>
                                        <p:cTn id="29" dur="700"/>
                                        <p:tgtEl>
                                          <p:spTgt spid="29">
                                            <p:txEl>
                                              <p:pRg st="4" end="4"/>
                                            </p:txEl>
                                          </p:spTgt>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xEl>
                                              <p:pRg st="5" end="5"/>
                                            </p:txEl>
                                          </p:spTgt>
                                        </p:tgtEl>
                                        <p:attrNameLst>
                                          <p:attrName>style.visibility</p:attrName>
                                        </p:attrNameLst>
                                      </p:cBhvr>
                                      <p:to>
                                        <p:strVal val="visible"/>
                                      </p:to>
                                    </p:set>
                                    <p:animEffect transition="in" filter="fade">
                                      <p:cBhvr>
                                        <p:cTn id="32" dur="700"/>
                                        <p:tgtEl>
                                          <p:spTgt spid="2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
                                            <p:txEl>
                                              <p:pRg st="7" end="7"/>
                                            </p:txEl>
                                          </p:spTgt>
                                        </p:tgtEl>
                                        <p:attrNameLst>
                                          <p:attrName>style.visibility</p:attrName>
                                        </p:attrNameLst>
                                      </p:cBhvr>
                                      <p:to>
                                        <p:strVal val="visible"/>
                                      </p:to>
                                    </p:set>
                                    <p:animEffect transition="in" filter="fade">
                                      <p:cBhvr>
                                        <p:cTn id="37" dur="700"/>
                                        <p:tgtEl>
                                          <p:spTgt spid="29">
                                            <p:txEl>
                                              <p:pRg st="7" end="7"/>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
                                            <p:txEl>
                                              <p:pRg st="8" end="8"/>
                                            </p:txEl>
                                          </p:spTgt>
                                        </p:tgtEl>
                                        <p:attrNameLst>
                                          <p:attrName>style.visibility</p:attrName>
                                        </p:attrNameLst>
                                      </p:cBhvr>
                                      <p:to>
                                        <p:strVal val="visible"/>
                                      </p:to>
                                    </p:set>
                                    <p:animEffect transition="in" filter="fade">
                                      <p:cBhvr>
                                        <p:cTn id="40" dur="700"/>
                                        <p:tgtEl>
                                          <p:spTgt spid="29">
                                            <p:txEl>
                                              <p:pRg st="8" end="8"/>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xEl>
                                              <p:pRg st="9" end="9"/>
                                            </p:txEl>
                                          </p:spTgt>
                                        </p:tgtEl>
                                        <p:attrNameLst>
                                          <p:attrName>style.visibility</p:attrName>
                                        </p:attrNameLst>
                                      </p:cBhvr>
                                      <p:to>
                                        <p:strVal val="visible"/>
                                      </p:to>
                                    </p:set>
                                    <p:animEffect transition="in" filter="fade">
                                      <p:cBhvr>
                                        <p:cTn id="43" dur="700"/>
                                        <p:tgtEl>
                                          <p:spTgt spid="2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29"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itle 69"/>
          <p:cNvSpPr>
            <a:spLocks noGrp="1"/>
          </p:cNvSpPr>
          <p:nvPr>
            <p:ph type="title" idx="4294967295"/>
          </p:nvPr>
        </p:nvSpPr>
        <p:spPr>
          <a:xfrm>
            <a:off x="0" y="150813"/>
            <a:ext cx="11888788" cy="917575"/>
          </a:xfrm>
        </p:spPr>
        <p:txBody>
          <a:bodyPr/>
          <a:lstStyle/>
          <a:p>
            <a:r>
              <a:rPr lang="en-US" dirty="0" smtClean="0">
                <a:solidFill>
                  <a:schemeClr val="bg1"/>
                </a:solidFill>
              </a:rPr>
              <a:t>Bring the Cloud to </a:t>
            </a:r>
            <a:br>
              <a:rPr lang="en-US" dirty="0" smtClean="0">
                <a:solidFill>
                  <a:schemeClr val="bg1"/>
                </a:solidFill>
              </a:rPr>
            </a:br>
            <a:r>
              <a:rPr lang="en-US" dirty="0" smtClean="0">
                <a:solidFill>
                  <a:schemeClr val="bg1"/>
                </a:solidFill>
              </a:rPr>
              <a:t>your Enterprise: </a:t>
            </a:r>
            <a:br>
              <a:rPr lang="en-US" dirty="0" smtClean="0">
                <a:solidFill>
                  <a:schemeClr val="bg1"/>
                </a:solidFill>
              </a:rPr>
            </a:br>
            <a:r>
              <a:rPr lang="en-US" dirty="0" smtClean="0">
                <a:solidFill>
                  <a:schemeClr val="bg1"/>
                </a:solidFill>
              </a:rPr>
              <a:t>Integration</a:t>
            </a:r>
            <a:endParaRPr lang="en-US" dirty="0">
              <a:solidFill>
                <a:schemeClr val="bg1"/>
              </a:solidFill>
            </a:endParaRPr>
          </a:p>
        </p:txBody>
      </p:sp>
      <p:sp>
        <p:nvSpPr>
          <p:cNvPr id="3" name="Rectangle 2"/>
          <p:cNvSpPr/>
          <p:nvPr/>
        </p:nvSpPr>
        <p:spPr bwMode="auto">
          <a:xfrm>
            <a:off x="6078139" y="5134153"/>
            <a:ext cx="655088" cy="162983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
        <p:nvSpPr>
          <p:cNvPr id="82" name="Rectangle 81"/>
          <p:cNvSpPr/>
          <p:nvPr/>
        </p:nvSpPr>
        <p:spPr bwMode="auto">
          <a:xfrm>
            <a:off x="3795389" y="4154730"/>
            <a:ext cx="6839448" cy="2695334"/>
          </a:xfrm>
          <a:prstGeom prst="rect">
            <a:avLst/>
          </a:prstGeom>
          <a:solidFill>
            <a:srgbClr val="DCDCDC"/>
          </a:solidFill>
          <a:ln w="9525" cap="flat" cmpd="sng" algn="ctr">
            <a:noFill/>
            <a:prstDash val="solid"/>
            <a:headEnd type="none" w="med" len="med"/>
            <a:tailEnd type="none" w="med" len="med"/>
          </a:ln>
          <a:effectLst/>
        </p:spPr>
        <p:txBody>
          <a:bodyPr vert="horz" wrap="square" lIns="77673" tIns="38838" rIns="77673" bIns="38838" numCol="1" rtlCol="0" anchor="ctr" anchorCtr="0" compatLnSpc="1">
            <a:prstTxWarp prst="textNoShape">
              <a:avLst/>
            </a:prstTxWarp>
          </a:bodyPr>
          <a:lstStyle/>
          <a:p>
            <a:pPr algn="ctr" defTabSz="776496"/>
            <a:endParaRPr lang="en-US" sz="1200" kern="0" dirty="0">
              <a:gradFill>
                <a:gsLst>
                  <a:gs pos="0">
                    <a:srgbClr val="FFFFFF"/>
                  </a:gs>
                  <a:gs pos="100000">
                    <a:srgbClr val="FFFFFF"/>
                  </a:gs>
                </a:gsLst>
                <a:lin ang="5400000" scaled="0"/>
              </a:gradFill>
            </a:endParaRPr>
          </a:p>
        </p:txBody>
      </p:sp>
      <p:sp>
        <p:nvSpPr>
          <p:cNvPr id="116" name="Rectangle 115"/>
          <p:cNvSpPr/>
          <p:nvPr/>
        </p:nvSpPr>
        <p:spPr bwMode="auto">
          <a:xfrm>
            <a:off x="7606783" y="4026753"/>
            <a:ext cx="427428" cy="26612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2" name="Rectangle 141"/>
          <p:cNvSpPr/>
          <p:nvPr/>
        </p:nvSpPr>
        <p:spPr bwMode="auto">
          <a:xfrm>
            <a:off x="6653027" y="4181787"/>
            <a:ext cx="2323963" cy="36576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3870" fontAlgn="base">
              <a:spcBef>
                <a:spcPct val="0"/>
              </a:spcBef>
              <a:spcAft>
                <a:spcPct val="0"/>
              </a:spcAft>
            </a:pPr>
            <a:r>
              <a:rPr lang="en-US" dirty="0">
                <a:solidFill>
                  <a:schemeClr val="tx1"/>
                </a:solidFill>
              </a:rPr>
              <a:t>BizTalk Server</a:t>
            </a:r>
          </a:p>
        </p:txBody>
      </p:sp>
      <p:sp>
        <p:nvSpPr>
          <p:cNvPr id="63" name="Freeform 6"/>
          <p:cNvSpPr>
            <a:spLocks noEditPoints="1"/>
          </p:cNvSpPr>
          <p:nvPr/>
        </p:nvSpPr>
        <p:spPr bwMode="auto">
          <a:xfrm>
            <a:off x="1632166" y="2761761"/>
            <a:ext cx="2116836" cy="4088303"/>
          </a:xfrm>
          <a:custGeom>
            <a:avLst/>
            <a:gdLst>
              <a:gd name="T0" fmla="*/ 189 w 466"/>
              <a:gd name="T1" fmla="*/ 794 h 900"/>
              <a:gd name="T2" fmla="*/ 0 w 466"/>
              <a:gd name="T3" fmla="*/ 900 h 900"/>
              <a:gd name="T4" fmla="*/ 276 w 466"/>
              <a:gd name="T5" fmla="*/ 794 h 900"/>
              <a:gd name="T6" fmla="*/ 466 w 466"/>
              <a:gd name="T7" fmla="*/ 900 h 900"/>
              <a:gd name="T8" fmla="*/ 276 w 466"/>
              <a:gd name="T9" fmla="*/ 794 h 900"/>
              <a:gd name="T10" fmla="*/ 466 w 466"/>
              <a:gd name="T11" fmla="*/ 787 h 900"/>
              <a:gd name="T12" fmla="*/ 0 w 466"/>
              <a:gd name="T13" fmla="*/ 111 h 900"/>
              <a:gd name="T14" fmla="*/ 331 w 466"/>
              <a:gd name="T15" fmla="*/ 159 h 900"/>
              <a:gd name="T16" fmla="*/ 418 w 466"/>
              <a:gd name="T17" fmla="*/ 270 h 900"/>
              <a:gd name="T18" fmla="*/ 331 w 466"/>
              <a:gd name="T19" fmla="*/ 159 h 900"/>
              <a:gd name="T20" fmla="*/ 418 w 466"/>
              <a:gd name="T21" fmla="*/ 303 h 900"/>
              <a:gd name="T22" fmla="*/ 331 w 466"/>
              <a:gd name="T23" fmla="*/ 411 h 900"/>
              <a:gd name="T24" fmla="*/ 331 w 466"/>
              <a:gd name="T25" fmla="*/ 449 h 900"/>
              <a:gd name="T26" fmla="*/ 418 w 466"/>
              <a:gd name="T27" fmla="*/ 560 h 900"/>
              <a:gd name="T28" fmla="*/ 331 w 466"/>
              <a:gd name="T29" fmla="*/ 449 h 900"/>
              <a:gd name="T30" fmla="*/ 418 w 466"/>
              <a:gd name="T31" fmla="*/ 612 h 900"/>
              <a:gd name="T32" fmla="*/ 331 w 466"/>
              <a:gd name="T33" fmla="*/ 721 h 900"/>
              <a:gd name="T34" fmla="*/ 189 w 466"/>
              <a:gd name="T35" fmla="*/ 159 h 900"/>
              <a:gd name="T36" fmla="*/ 276 w 466"/>
              <a:gd name="T37" fmla="*/ 270 h 900"/>
              <a:gd name="T38" fmla="*/ 189 w 466"/>
              <a:gd name="T39" fmla="*/ 159 h 900"/>
              <a:gd name="T40" fmla="*/ 276 w 466"/>
              <a:gd name="T41" fmla="*/ 303 h 900"/>
              <a:gd name="T42" fmla="*/ 189 w 466"/>
              <a:gd name="T43" fmla="*/ 411 h 900"/>
              <a:gd name="T44" fmla="*/ 189 w 466"/>
              <a:gd name="T45" fmla="*/ 449 h 900"/>
              <a:gd name="T46" fmla="*/ 276 w 466"/>
              <a:gd name="T47" fmla="*/ 560 h 900"/>
              <a:gd name="T48" fmla="*/ 189 w 466"/>
              <a:gd name="T49" fmla="*/ 449 h 900"/>
              <a:gd name="T50" fmla="*/ 276 w 466"/>
              <a:gd name="T51" fmla="*/ 612 h 900"/>
              <a:gd name="T52" fmla="*/ 189 w 466"/>
              <a:gd name="T53" fmla="*/ 721 h 900"/>
              <a:gd name="T54" fmla="*/ 50 w 466"/>
              <a:gd name="T55" fmla="*/ 159 h 900"/>
              <a:gd name="T56" fmla="*/ 139 w 466"/>
              <a:gd name="T57" fmla="*/ 270 h 900"/>
              <a:gd name="T58" fmla="*/ 50 w 466"/>
              <a:gd name="T59" fmla="*/ 159 h 900"/>
              <a:gd name="T60" fmla="*/ 139 w 466"/>
              <a:gd name="T61" fmla="*/ 303 h 900"/>
              <a:gd name="T62" fmla="*/ 50 w 466"/>
              <a:gd name="T63" fmla="*/ 411 h 900"/>
              <a:gd name="T64" fmla="*/ 50 w 466"/>
              <a:gd name="T65" fmla="*/ 449 h 900"/>
              <a:gd name="T66" fmla="*/ 139 w 466"/>
              <a:gd name="T67" fmla="*/ 560 h 900"/>
              <a:gd name="T68" fmla="*/ 50 w 466"/>
              <a:gd name="T69" fmla="*/ 449 h 900"/>
              <a:gd name="T70" fmla="*/ 139 w 466"/>
              <a:gd name="T71" fmla="*/ 612 h 900"/>
              <a:gd name="T72" fmla="*/ 50 w 466"/>
              <a:gd name="T73" fmla="*/ 721 h 900"/>
              <a:gd name="T74" fmla="*/ 373 w 466"/>
              <a:gd name="T75" fmla="*/ 43 h 900"/>
              <a:gd name="T76" fmla="*/ 92 w 466"/>
              <a:gd name="T77" fmla="*/ 0 h 900"/>
              <a:gd name="T78" fmla="*/ 0 w 466"/>
              <a:gd name="T79" fmla="*/ 43 h 900"/>
              <a:gd name="T80" fmla="*/ 466 w 466"/>
              <a:gd name="T81" fmla="*/ 104 h 900"/>
              <a:gd name="T82" fmla="*/ 373 w 466"/>
              <a:gd name="T83" fmla="*/ 43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6" h="900">
                <a:moveTo>
                  <a:pt x="0" y="794"/>
                </a:moveTo>
                <a:lnTo>
                  <a:pt x="189" y="794"/>
                </a:lnTo>
                <a:lnTo>
                  <a:pt x="189" y="900"/>
                </a:lnTo>
                <a:lnTo>
                  <a:pt x="0" y="900"/>
                </a:lnTo>
                <a:lnTo>
                  <a:pt x="0" y="794"/>
                </a:lnTo>
                <a:close/>
                <a:moveTo>
                  <a:pt x="276" y="794"/>
                </a:moveTo>
                <a:lnTo>
                  <a:pt x="466" y="794"/>
                </a:lnTo>
                <a:lnTo>
                  <a:pt x="466" y="900"/>
                </a:lnTo>
                <a:lnTo>
                  <a:pt x="276" y="900"/>
                </a:lnTo>
                <a:lnTo>
                  <a:pt x="276" y="794"/>
                </a:lnTo>
                <a:close/>
                <a:moveTo>
                  <a:pt x="0" y="787"/>
                </a:moveTo>
                <a:lnTo>
                  <a:pt x="466" y="787"/>
                </a:lnTo>
                <a:lnTo>
                  <a:pt x="466" y="111"/>
                </a:lnTo>
                <a:lnTo>
                  <a:pt x="0" y="111"/>
                </a:lnTo>
                <a:lnTo>
                  <a:pt x="0" y="787"/>
                </a:lnTo>
                <a:close/>
                <a:moveTo>
                  <a:pt x="331" y="159"/>
                </a:moveTo>
                <a:lnTo>
                  <a:pt x="418" y="159"/>
                </a:lnTo>
                <a:lnTo>
                  <a:pt x="418" y="270"/>
                </a:lnTo>
                <a:lnTo>
                  <a:pt x="331" y="270"/>
                </a:lnTo>
                <a:lnTo>
                  <a:pt x="331" y="159"/>
                </a:lnTo>
                <a:close/>
                <a:moveTo>
                  <a:pt x="331" y="303"/>
                </a:moveTo>
                <a:lnTo>
                  <a:pt x="418" y="303"/>
                </a:lnTo>
                <a:lnTo>
                  <a:pt x="418" y="411"/>
                </a:lnTo>
                <a:lnTo>
                  <a:pt x="331" y="411"/>
                </a:lnTo>
                <a:lnTo>
                  <a:pt x="331" y="303"/>
                </a:lnTo>
                <a:close/>
                <a:moveTo>
                  <a:pt x="331" y="449"/>
                </a:moveTo>
                <a:lnTo>
                  <a:pt x="418" y="449"/>
                </a:lnTo>
                <a:lnTo>
                  <a:pt x="418" y="560"/>
                </a:lnTo>
                <a:lnTo>
                  <a:pt x="331" y="560"/>
                </a:lnTo>
                <a:lnTo>
                  <a:pt x="331" y="449"/>
                </a:lnTo>
                <a:close/>
                <a:moveTo>
                  <a:pt x="331" y="612"/>
                </a:moveTo>
                <a:lnTo>
                  <a:pt x="418" y="612"/>
                </a:lnTo>
                <a:lnTo>
                  <a:pt x="418" y="721"/>
                </a:lnTo>
                <a:lnTo>
                  <a:pt x="331" y="721"/>
                </a:lnTo>
                <a:lnTo>
                  <a:pt x="331" y="612"/>
                </a:lnTo>
                <a:close/>
                <a:moveTo>
                  <a:pt x="189" y="159"/>
                </a:moveTo>
                <a:lnTo>
                  <a:pt x="276" y="159"/>
                </a:lnTo>
                <a:lnTo>
                  <a:pt x="276" y="270"/>
                </a:lnTo>
                <a:lnTo>
                  <a:pt x="189" y="270"/>
                </a:lnTo>
                <a:lnTo>
                  <a:pt x="189" y="159"/>
                </a:lnTo>
                <a:close/>
                <a:moveTo>
                  <a:pt x="189" y="303"/>
                </a:moveTo>
                <a:lnTo>
                  <a:pt x="276" y="303"/>
                </a:lnTo>
                <a:lnTo>
                  <a:pt x="276" y="411"/>
                </a:lnTo>
                <a:lnTo>
                  <a:pt x="189" y="411"/>
                </a:lnTo>
                <a:lnTo>
                  <a:pt x="189" y="303"/>
                </a:lnTo>
                <a:close/>
                <a:moveTo>
                  <a:pt x="189" y="449"/>
                </a:moveTo>
                <a:lnTo>
                  <a:pt x="276" y="449"/>
                </a:lnTo>
                <a:lnTo>
                  <a:pt x="276" y="560"/>
                </a:lnTo>
                <a:lnTo>
                  <a:pt x="189" y="560"/>
                </a:lnTo>
                <a:lnTo>
                  <a:pt x="189" y="449"/>
                </a:lnTo>
                <a:close/>
                <a:moveTo>
                  <a:pt x="189" y="612"/>
                </a:moveTo>
                <a:lnTo>
                  <a:pt x="276" y="612"/>
                </a:lnTo>
                <a:lnTo>
                  <a:pt x="276" y="721"/>
                </a:lnTo>
                <a:lnTo>
                  <a:pt x="189" y="721"/>
                </a:lnTo>
                <a:lnTo>
                  <a:pt x="189" y="612"/>
                </a:lnTo>
                <a:close/>
                <a:moveTo>
                  <a:pt x="50" y="159"/>
                </a:moveTo>
                <a:lnTo>
                  <a:pt x="139" y="159"/>
                </a:lnTo>
                <a:lnTo>
                  <a:pt x="139" y="270"/>
                </a:lnTo>
                <a:lnTo>
                  <a:pt x="50" y="270"/>
                </a:lnTo>
                <a:lnTo>
                  <a:pt x="50" y="159"/>
                </a:lnTo>
                <a:close/>
                <a:moveTo>
                  <a:pt x="50" y="303"/>
                </a:moveTo>
                <a:lnTo>
                  <a:pt x="139" y="303"/>
                </a:lnTo>
                <a:lnTo>
                  <a:pt x="139" y="411"/>
                </a:lnTo>
                <a:lnTo>
                  <a:pt x="50" y="411"/>
                </a:lnTo>
                <a:lnTo>
                  <a:pt x="50" y="303"/>
                </a:lnTo>
                <a:close/>
                <a:moveTo>
                  <a:pt x="50" y="449"/>
                </a:moveTo>
                <a:lnTo>
                  <a:pt x="139" y="449"/>
                </a:lnTo>
                <a:lnTo>
                  <a:pt x="139" y="560"/>
                </a:lnTo>
                <a:lnTo>
                  <a:pt x="50" y="560"/>
                </a:lnTo>
                <a:lnTo>
                  <a:pt x="50" y="449"/>
                </a:lnTo>
                <a:close/>
                <a:moveTo>
                  <a:pt x="50" y="612"/>
                </a:moveTo>
                <a:lnTo>
                  <a:pt x="139" y="612"/>
                </a:lnTo>
                <a:lnTo>
                  <a:pt x="139" y="721"/>
                </a:lnTo>
                <a:lnTo>
                  <a:pt x="50" y="721"/>
                </a:lnTo>
                <a:lnTo>
                  <a:pt x="50" y="612"/>
                </a:lnTo>
                <a:close/>
                <a:moveTo>
                  <a:pt x="373" y="43"/>
                </a:moveTo>
                <a:lnTo>
                  <a:pt x="373" y="0"/>
                </a:lnTo>
                <a:lnTo>
                  <a:pt x="92" y="0"/>
                </a:lnTo>
                <a:lnTo>
                  <a:pt x="92" y="43"/>
                </a:lnTo>
                <a:lnTo>
                  <a:pt x="0" y="43"/>
                </a:lnTo>
                <a:lnTo>
                  <a:pt x="0" y="104"/>
                </a:lnTo>
                <a:lnTo>
                  <a:pt x="466" y="104"/>
                </a:lnTo>
                <a:lnTo>
                  <a:pt x="466" y="43"/>
                </a:lnTo>
                <a:lnTo>
                  <a:pt x="373" y="43"/>
                </a:lnTo>
                <a:close/>
              </a:path>
            </a:pathLst>
          </a:custGeom>
          <a:solidFill>
            <a:schemeClr val="bg1">
              <a:lumMod val="20000"/>
              <a:lumOff val="80000"/>
            </a:schemeClr>
          </a:solidFill>
          <a:ln>
            <a:noFill/>
          </a:ln>
          <a:extLst/>
        </p:spPr>
        <p:txBody>
          <a:bodyPr vert="horz" wrap="square" lIns="91440" tIns="45720" rIns="91440" bIns="45720" numCol="1" anchor="t" anchorCtr="0" compatLnSpc="1">
            <a:prstTxWarp prst="textNoShape">
              <a:avLst/>
            </a:prstTxWarp>
          </a:bodyPr>
          <a:lstStyle/>
          <a:p>
            <a:pPr defTabSz="914363" fontAlgn="auto">
              <a:spcBef>
                <a:spcPts val="0"/>
              </a:spcBef>
              <a:spcAft>
                <a:spcPts val="0"/>
              </a:spcAft>
            </a:pPr>
            <a:endParaRPr lang="en-US" dirty="0">
              <a:solidFill>
                <a:srgbClr val="FFFFFF"/>
              </a:solidFill>
              <a:latin typeface="Segoe UI"/>
              <a:cs typeface="+mn-cs"/>
            </a:endParaRPr>
          </a:p>
        </p:txBody>
      </p:sp>
      <p:sp>
        <p:nvSpPr>
          <p:cNvPr id="68" name="Freeform 6"/>
          <p:cNvSpPr>
            <a:spLocks noEditPoints="1"/>
          </p:cNvSpPr>
          <p:nvPr/>
        </p:nvSpPr>
        <p:spPr bwMode="auto">
          <a:xfrm>
            <a:off x="10681119" y="3777549"/>
            <a:ext cx="1588147" cy="3067233"/>
          </a:xfrm>
          <a:custGeom>
            <a:avLst/>
            <a:gdLst>
              <a:gd name="T0" fmla="*/ 189 w 466"/>
              <a:gd name="T1" fmla="*/ 794 h 900"/>
              <a:gd name="T2" fmla="*/ 0 w 466"/>
              <a:gd name="T3" fmla="*/ 900 h 900"/>
              <a:gd name="T4" fmla="*/ 276 w 466"/>
              <a:gd name="T5" fmla="*/ 794 h 900"/>
              <a:gd name="T6" fmla="*/ 466 w 466"/>
              <a:gd name="T7" fmla="*/ 900 h 900"/>
              <a:gd name="T8" fmla="*/ 276 w 466"/>
              <a:gd name="T9" fmla="*/ 794 h 900"/>
              <a:gd name="T10" fmla="*/ 466 w 466"/>
              <a:gd name="T11" fmla="*/ 787 h 900"/>
              <a:gd name="T12" fmla="*/ 0 w 466"/>
              <a:gd name="T13" fmla="*/ 111 h 900"/>
              <a:gd name="T14" fmla="*/ 331 w 466"/>
              <a:gd name="T15" fmla="*/ 159 h 900"/>
              <a:gd name="T16" fmla="*/ 418 w 466"/>
              <a:gd name="T17" fmla="*/ 270 h 900"/>
              <a:gd name="T18" fmla="*/ 331 w 466"/>
              <a:gd name="T19" fmla="*/ 159 h 900"/>
              <a:gd name="T20" fmla="*/ 418 w 466"/>
              <a:gd name="T21" fmla="*/ 303 h 900"/>
              <a:gd name="T22" fmla="*/ 331 w 466"/>
              <a:gd name="T23" fmla="*/ 411 h 900"/>
              <a:gd name="T24" fmla="*/ 331 w 466"/>
              <a:gd name="T25" fmla="*/ 449 h 900"/>
              <a:gd name="T26" fmla="*/ 418 w 466"/>
              <a:gd name="T27" fmla="*/ 560 h 900"/>
              <a:gd name="T28" fmla="*/ 331 w 466"/>
              <a:gd name="T29" fmla="*/ 449 h 900"/>
              <a:gd name="T30" fmla="*/ 418 w 466"/>
              <a:gd name="T31" fmla="*/ 612 h 900"/>
              <a:gd name="T32" fmla="*/ 331 w 466"/>
              <a:gd name="T33" fmla="*/ 721 h 900"/>
              <a:gd name="T34" fmla="*/ 189 w 466"/>
              <a:gd name="T35" fmla="*/ 159 h 900"/>
              <a:gd name="T36" fmla="*/ 276 w 466"/>
              <a:gd name="T37" fmla="*/ 270 h 900"/>
              <a:gd name="T38" fmla="*/ 189 w 466"/>
              <a:gd name="T39" fmla="*/ 159 h 900"/>
              <a:gd name="T40" fmla="*/ 276 w 466"/>
              <a:gd name="T41" fmla="*/ 303 h 900"/>
              <a:gd name="T42" fmla="*/ 189 w 466"/>
              <a:gd name="T43" fmla="*/ 411 h 900"/>
              <a:gd name="T44" fmla="*/ 189 w 466"/>
              <a:gd name="T45" fmla="*/ 449 h 900"/>
              <a:gd name="T46" fmla="*/ 276 w 466"/>
              <a:gd name="T47" fmla="*/ 560 h 900"/>
              <a:gd name="T48" fmla="*/ 189 w 466"/>
              <a:gd name="T49" fmla="*/ 449 h 900"/>
              <a:gd name="T50" fmla="*/ 276 w 466"/>
              <a:gd name="T51" fmla="*/ 612 h 900"/>
              <a:gd name="T52" fmla="*/ 189 w 466"/>
              <a:gd name="T53" fmla="*/ 721 h 900"/>
              <a:gd name="T54" fmla="*/ 50 w 466"/>
              <a:gd name="T55" fmla="*/ 159 h 900"/>
              <a:gd name="T56" fmla="*/ 139 w 466"/>
              <a:gd name="T57" fmla="*/ 270 h 900"/>
              <a:gd name="T58" fmla="*/ 50 w 466"/>
              <a:gd name="T59" fmla="*/ 159 h 900"/>
              <a:gd name="T60" fmla="*/ 139 w 466"/>
              <a:gd name="T61" fmla="*/ 303 h 900"/>
              <a:gd name="T62" fmla="*/ 50 w 466"/>
              <a:gd name="T63" fmla="*/ 411 h 900"/>
              <a:gd name="T64" fmla="*/ 50 w 466"/>
              <a:gd name="T65" fmla="*/ 449 h 900"/>
              <a:gd name="T66" fmla="*/ 139 w 466"/>
              <a:gd name="T67" fmla="*/ 560 h 900"/>
              <a:gd name="T68" fmla="*/ 50 w 466"/>
              <a:gd name="T69" fmla="*/ 449 h 900"/>
              <a:gd name="T70" fmla="*/ 139 w 466"/>
              <a:gd name="T71" fmla="*/ 612 h 900"/>
              <a:gd name="T72" fmla="*/ 50 w 466"/>
              <a:gd name="T73" fmla="*/ 721 h 900"/>
              <a:gd name="T74" fmla="*/ 373 w 466"/>
              <a:gd name="T75" fmla="*/ 43 h 900"/>
              <a:gd name="T76" fmla="*/ 92 w 466"/>
              <a:gd name="T77" fmla="*/ 0 h 900"/>
              <a:gd name="T78" fmla="*/ 0 w 466"/>
              <a:gd name="T79" fmla="*/ 43 h 900"/>
              <a:gd name="T80" fmla="*/ 466 w 466"/>
              <a:gd name="T81" fmla="*/ 104 h 900"/>
              <a:gd name="T82" fmla="*/ 373 w 466"/>
              <a:gd name="T83" fmla="*/ 43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6" h="900">
                <a:moveTo>
                  <a:pt x="0" y="794"/>
                </a:moveTo>
                <a:lnTo>
                  <a:pt x="189" y="794"/>
                </a:lnTo>
                <a:lnTo>
                  <a:pt x="189" y="900"/>
                </a:lnTo>
                <a:lnTo>
                  <a:pt x="0" y="900"/>
                </a:lnTo>
                <a:lnTo>
                  <a:pt x="0" y="794"/>
                </a:lnTo>
                <a:close/>
                <a:moveTo>
                  <a:pt x="276" y="794"/>
                </a:moveTo>
                <a:lnTo>
                  <a:pt x="466" y="794"/>
                </a:lnTo>
                <a:lnTo>
                  <a:pt x="466" y="900"/>
                </a:lnTo>
                <a:lnTo>
                  <a:pt x="276" y="900"/>
                </a:lnTo>
                <a:lnTo>
                  <a:pt x="276" y="794"/>
                </a:lnTo>
                <a:close/>
                <a:moveTo>
                  <a:pt x="0" y="787"/>
                </a:moveTo>
                <a:lnTo>
                  <a:pt x="466" y="787"/>
                </a:lnTo>
                <a:lnTo>
                  <a:pt x="466" y="111"/>
                </a:lnTo>
                <a:lnTo>
                  <a:pt x="0" y="111"/>
                </a:lnTo>
                <a:lnTo>
                  <a:pt x="0" y="787"/>
                </a:lnTo>
                <a:close/>
                <a:moveTo>
                  <a:pt x="331" y="159"/>
                </a:moveTo>
                <a:lnTo>
                  <a:pt x="418" y="159"/>
                </a:lnTo>
                <a:lnTo>
                  <a:pt x="418" y="270"/>
                </a:lnTo>
                <a:lnTo>
                  <a:pt x="331" y="270"/>
                </a:lnTo>
                <a:lnTo>
                  <a:pt x="331" y="159"/>
                </a:lnTo>
                <a:close/>
                <a:moveTo>
                  <a:pt x="331" y="303"/>
                </a:moveTo>
                <a:lnTo>
                  <a:pt x="418" y="303"/>
                </a:lnTo>
                <a:lnTo>
                  <a:pt x="418" y="411"/>
                </a:lnTo>
                <a:lnTo>
                  <a:pt x="331" y="411"/>
                </a:lnTo>
                <a:lnTo>
                  <a:pt x="331" y="303"/>
                </a:lnTo>
                <a:close/>
                <a:moveTo>
                  <a:pt x="331" y="449"/>
                </a:moveTo>
                <a:lnTo>
                  <a:pt x="418" y="449"/>
                </a:lnTo>
                <a:lnTo>
                  <a:pt x="418" y="560"/>
                </a:lnTo>
                <a:lnTo>
                  <a:pt x="331" y="560"/>
                </a:lnTo>
                <a:lnTo>
                  <a:pt x="331" y="449"/>
                </a:lnTo>
                <a:close/>
                <a:moveTo>
                  <a:pt x="331" y="612"/>
                </a:moveTo>
                <a:lnTo>
                  <a:pt x="418" y="612"/>
                </a:lnTo>
                <a:lnTo>
                  <a:pt x="418" y="721"/>
                </a:lnTo>
                <a:lnTo>
                  <a:pt x="331" y="721"/>
                </a:lnTo>
                <a:lnTo>
                  <a:pt x="331" y="612"/>
                </a:lnTo>
                <a:close/>
                <a:moveTo>
                  <a:pt x="189" y="159"/>
                </a:moveTo>
                <a:lnTo>
                  <a:pt x="276" y="159"/>
                </a:lnTo>
                <a:lnTo>
                  <a:pt x="276" y="270"/>
                </a:lnTo>
                <a:lnTo>
                  <a:pt x="189" y="270"/>
                </a:lnTo>
                <a:lnTo>
                  <a:pt x="189" y="159"/>
                </a:lnTo>
                <a:close/>
                <a:moveTo>
                  <a:pt x="189" y="303"/>
                </a:moveTo>
                <a:lnTo>
                  <a:pt x="276" y="303"/>
                </a:lnTo>
                <a:lnTo>
                  <a:pt x="276" y="411"/>
                </a:lnTo>
                <a:lnTo>
                  <a:pt x="189" y="411"/>
                </a:lnTo>
                <a:lnTo>
                  <a:pt x="189" y="303"/>
                </a:lnTo>
                <a:close/>
                <a:moveTo>
                  <a:pt x="189" y="449"/>
                </a:moveTo>
                <a:lnTo>
                  <a:pt x="276" y="449"/>
                </a:lnTo>
                <a:lnTo>
                  <a:pt x="276" y="560"/>
                </a:lnTo>
                <a:lnTo>
                  <a:pt x="189" y="560"/>
                </a:lnTo>
                <a:lnTo>
                  <a:pt x="189" y="449"/>
                </a:lnTo>
                <a:close/>
                <a:moveTo>
                  <a:pt x="189" y="612"/>
                </a:moveTo>
                <a:lnTo>
                  <a:pt x="276" y="612"/>
                </a:lnTo>
                <a:lnTo>
                  <a:pt x="276" y="721"/>
                </a:lnTo>
                <a:lnTo>
                  <a:pt x="189" y="721"/>
                </a:lnTo>
                <a:lnTo>
                  <a:pt x="189" y="612"/>
                </a:lnTo>
                <a:close/>
                <a:moveTo>
                  <a:pt x="50" y="159"/>
                </a:moveTo>
                <a:lnTo>
                  <a:pt x="139" y="159"/>
                </a:lnTo>
                <a:lnTo>
                  <a:pt x="139" y="270"/>
                </a:lnTo>
                <a:lnTo>
                  <a:pt x="50" y="270"/>
                </a:lnTo>
                <a:lnTo>
                  <a:pt x="50" y="159"/>
                </a:lnTo>
                <a:close/>
                <a:moveTo>
                  <a:pt x="50" y="303"/>
                </a:moveTo>
                <a:lnTo>
                  <a:pt x="139" y="303"/>
                </a:lnTo>
                <a:lnTo>
                  <a:pt x="139" y="411"/>
                </a:lnTo>
                <a:lnTo>
                  <a:pt x="50" y="411"/>
                </a:lnTo>
                <a:lnTo>
                  <a:pt x="50" y="303"/>
                </a:lnTo>
                <a:close/>
                <a:moveTo>
                  <a:pt x="50" y="449"/>
                </a:moveTo>
                <a:lnTo>
                  <a:pt x="139" y="449"/>
                </a:lnTo>
                <a:lnTo>
                  <a:pt x="139" y="560"/>
                </a:lnTo>
                <a:lnTo>
                  <a:pt x="50" y="560"/>
                </a:lnTo>
                <a:lnTo>
                  <a:pt x="50" y="449"/>
                </a:lnTo>
                <a:close/>
                <a:moveTo>
                  <a:pt x="50" y="612"/>
                </a:moveTo>
                <a:lnTo>
                  <a:pt x="139" y="612"/>
                </a:lnTo>
                <a:lnTo>
                  <a:pt x="139" y="721"/>
                </a:lnTo>
                <a:lnTo>
                  <a:pt x="50" y="721"/>
                </a:lnTo>
                <a:lnTo>
                  <a:pt x="50" y="612"/>
                </a:lnTo>
                <a:close/>
                <a:moveTo>
                  <a:pt x="373" y="43"/>
                </a:moveTo>
                <a:lnTo>
                  <a:pt x="373" y="0"/>
                </a:lnTo>
                <a:lnTo>
                  <a:pt x="92" y="0"/>
                </a:lnTo>
                <a:lnTo>
                  <a:pt x="92" y="43"/>
                </a:lnTo>
                <a:lnTo>
                  <a:pt x="0" y="43"/>
                </a:lnTo>
                <a:lnTo>
                  <a:pt x="0" y="104"/>
                </a:lnTo>
                <a:lnTo>
                  <a:pt x="466" y="104"/>
                </a:lnTo>
                <a:lnTo>
                  <a:pt x="466" y="43"/>
                </a:lnTo>
                <a:lnTo>
                  <a:pt x="373" y="43"/>
                </a:lnTo>
                <a:close/>
              </a:path>
            </a:pathLst>
          </a:custGeom>
          <a:solidFill>
            <a:schemeClr val="bg1">
              <a:lumMod val="20000"/>
              <a:lumOff val="80000"/>
            </a:schemeClr>
          </a:solidFill>
          <a:ln>
            <a:noFill/>
          </a:ln>
          <a:extLst/>
        </p:spPr>
        <p:txBody>
          <a:bodyPr vert="horz" wrap="square" lIns="91440" tIns="45720" rIns="91440" bIns="45720" numCol="1" anchor="t" anchorCtr="0" compatLnSpc="1">
            <a:prstTxWarp prst="textNoShape">
              <a:avLst/>
            </a:prstTxWarp>
          </a:bodyPr>
          <a:lstStyle/>
          <a:p>
            <a:pPr defTabSz="914363" fontAlgn="auto">
              <a:spcBef>
                <a:spcPts val="0"/>
              </a:spcBef>
              <a:spcAft>
                <a:spcPts val="0"/>
              </a:spcAft>
            </a:pPr>
            <a:endParaRPr lang="en-US" dirty="0">
              <a:solidFill>
                <a:srgbClr val="FFFFFF"/>
              </a:solidFill>
              <a:latin typeface="Segoe UI"/>
              <a:cs typeface="+mn-cs"/>
            </a:endParaRPr>
          </a:p>
        </p:txBody>
      </p:sp>
      <p:grpSp>
        <p:nvGrpSpPr>
          <p:cNvPr id="69" name="Group 68"/>
          <p:cNvGrpSpPr/>
          <p:nvPr/>
        </p:nvGrpSpPr>
        <p:grpSpPr>
          <a:xfrm>
            <a:off x="7987122" y="5713558"/>
            <a:ext cx="914323" cy="914400"/>
            <a:chOff x="7352336" y="5713558"/>
            <a:chExt cx="914323" cy="914400"/>
          </a:xfrm>
        </p:grpSpPr>
        <p:sp>
          <p:nvSpPr>
            <p:cNvPr id="71" name="Rectangle 70"/>
            <p:cNvSpPr/>
            <p:nvPr/>
          </p:nvSpPr>
          <p:spPr bwMode="auto">
            <a:xfrm>
              <a:off x="7352336" y="5713558"/>
              <a:ext cx="914323"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41" tIns="62171" rIns="124341" bIns="62171" numCol="1" rtlCol="0" anchor="b" anchorCtr="0" compatLnSpc="1">
              <a:prstTxWarp prst="textNoShape">
                <a:avLst/>
              </a:prstTxWarp>
            </a:bodyPr>
            <a:lstStyle/>
            <a:p>
              <a:pPr algn="ctr" defTabSz="913870" fontAlgn="base">
                <a:spcBef>
                  <a:spcPct val="0"/>
                </a:spcBef>
                <a:spcAft>
                  <a:spcPct val="0"/>
                </a:spcAft>
              </a:pPr>
              <a:r>
                <a:rPr lang="en-US" sz="1067" dirty="0" smtClean="0">
                  <a:gradFill>
                    <a:gsLst>
                      <a:gs pos="0">
                        <a:srgbClr val="FFFFFF"/>
                      </a:gs>
                      <a:gs pos="100000">
                        <a:srgbClr val="FFFFFF"/>
                      </a:gs>
                    </a:gsLst>
                    <a:lin ang="5400000" scaled="0"/>
                  </a:gradFill>
                </a:rPr>
                <a:t>servers</a:t>
              </a:r>
              <a:endParaRPr lang="en-US" sz="1067" dirty="0">
                <a:gradFill>
                  <a:gsLst>
                    <a:gs pos="0">
                      <a:srgbClr val="FFFFFF"/>
                    </a:gs>
                    <a:gs pos="100000">
                      <a:srgbClr val="FFFFFF"/>
                    </a:gs>
                  </a:gsLst>
                  <a:lin ang="5400000" scaled="0"/>
                </a:gradFill>
              </a:endParaRPr>
            </a:p>
          </p:txBody>
        </p:sp>
        <p:sp>
          <p:nvSpPr>
            <p:cNvPr id="72" name="Freeform 71"/>
            <p:cNvSpPr/>
            <p:nvPr/>
          </p:nvSpPr>
          <p:spPr bwMode="auto">
            <a:xfrm>
              <a:off x="7648862" y="5830699"/>
              <a:ext cx="321271" cy="429954"/>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3" name="Group 72"/>
          <p:cNvGrpSpPr/>
          <p:nvPr/>
        </p:nvGrpSpPr>
        <p:grpSpPr>
          <a:xfrm>
            <a:off x="6799880" y="5713558"/>
            <a:ext cx="914323" cy="914400"/>
            <a:chOff x="6294437" y="5713558"/>
            <a:chExt cx="914323" cy="914400"/>
          </a:xfrm>
        </p:grpSpPr>
        <p:sp>
          <p:nvSpPr>
            <p:cNvPr id="75" name="Rectangle 74"/>
            <p:cNvSpPr/>
            <p:nvPr/>
          </p:nvSpPr>
          <p:spPr bwMode="auto">
            <a:xfrm>
              <a:off x="6294437" y="5713558"/>
              <a:ext cx="914323" cy="9144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41" tIns="62171" rIns="124341" bIns="62171" numCol="1" rtlCol="0" anchor="b" anchorCtr="0" compatLnSpc="1">
              <a:prstTxWarp prst="textNoShape">
                <a:avLst/>
              </a:prstTxWarp>
            </a:bodyPr>
            <a:lstStyle/>
            <a:p>
              <a:pPr algn="ctr" defTabSz="913870" fontAlgn="base">
                <a:spcBef>
                  <a:spcPct val="0"/>
                </a:spcBef>
                <a:spcAft>
                  <a:spcPct val="0"/>
                </a:spcAft>
              </a:pPr>
              <a:r>
                <a:rPr lang="en-US" sz="1067" dirty="0" smtClean="0">
                  <a:gradFill>
                    <a:gsLst>
                      <a:gs pos="0">
                        <a:srgbClr val="FFFFFF"/>
                      </a:gs>
                      <a:gs pos="100000">
                        <a:srgbClr val="FFFFFF"/>
                      </a:gs>
                    </a:gsLst>
                    <a:lin ang="5400000" scaled="0"/>
                  </a:gradFill>
                </a:rPr>
                <a:t>mainframe</a:t>
              </a:r>
              <a:endParaRPr lang="en-US" sz="1067" dirty="0">
                <a:gradFill>
                  <a:gsLst>
                    <a:gs pos="0">
                      <a:srgbClr val="FFFFFF"/>
                    </a:gs>
                    <a:gs pos="100000">
                      <a:srgbClr val="FFFFFF"/>
                    </a:gs>
                  </a:gsLst>
                  <a:lin ang="5400000" scaled="0"/>
                </a:gradFill>
              </a:endParaRPr>
            </a:p>
          </p:txBody>
        </p:sp>
        <p:sp>
          <p:nvSpPr>
            <p:cNvPr id="76" name="Freeform 75"/>
            <p:cNvSpPr/>
            <p:nvPr/>
          </p:nvSpPr>
          <p:spPr bwMode="auto">
            <a:xfrm>
              <a:off x="6641378" y="5830699"/>
              <a:ext cx="220440" cy="429954"/>
            </a:xfrm>
            <a:custGeom>
              <a:avLst/>
              <a:gdLst>
                <a:gd name="connsiteX0" fmla="*/ 54750 w 372236"/>
                <a:gd name="connsiteY0" fmla="*/ 63882 h 665689"/>
                <a:gd name="connsiteX1" fmla="*/ 54750 w 372236"/>
                <a:gd name="connsiteY1" fmla="*/ 601807 h 665689"/>
                <a:gd name="connsiteX2" fmla="*/ 317486 w 372236"/>
                <a:gd name="connsiteY2" fmla="*/ 601807 h 665689"/>
                <a:gd name="connsiteX3" fmla="*/ 317486 w 372236"/>
                <a:gd name="connsiteY3" fmla="*/ 63882 h 665689"/>
                <a:gd name="connsiteX4" fmla="*/ 0 w 372236"/>
                <a:gd name="connsiteY4" fmla="*/ 0 h 665689"/>
                <a:gd name="connsiteX5" fmla="*/ 372236 w 372236"/>
                <a:gd name="connsiteY5" fmla="*/ 0 h 665689"/>
                <a:gd name="connsiteX6" fmla="*/ 372236 w 372236"/>
                <a:gd name="connsiteY6" fmla="*/ 665689 h 665689"/>
                <a:gd name="connsiteX7" fmla="*/ 0 w 372236"/>
                <a:gd name="connsiteY7" fmla="*/ 665689 h 66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236" h="665689">
                  <a:moveTo>
                    <a:pt x="54750" y="63882"/>
                  </a:moveTo>
                  <a:lnTo>
                    <a:pt x="54750" y="601807"/>
                  </a:lnTo>
                  <a:lnTo>
                    <a:pt x="317486" y="601807"/>
                  </a:lnTo>
                  <a:lnTo>
                    <a:pt x="317486" y="63882"/>
                  </a:lnTo>
                  <a:close/>
                  <a:moveTo>
                    <a:pt x="0" y="0"/>
                  </a:moveTo>
                  <a:lnTo>
                    <a:pt x="372236" y="0"/>
                  </a:lnTo>
                  <a:lnTo>
                    <a:pt x="372236" y="665689"/>
                  </a:lnTo>
                  <a:lnTo>
                    <a:pt x="0" y="665689"/>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7" name="Group 76"/>
          <p:cNvGrpSpPr/>
          <p:nvPr/>
        </p:nvGrpSpPr>
        <p:grpSpPr>
          <a:xfrm>
            <a:off x="9174365" y="5713558"/>
            <a:ext cx="914323" cy="914400"/>
            <a:chOff x="8351914" y="5713558"/>
            <a:chExt cx="914323" cy="914400"/>
          </a:xfrm>
        </p:grpSpPr>
        <p:sp>
          <p:nvSpPr>
            <p:cNvPr id="78" name="Rectangle 77"/>
            <p:cNvSpPr/>
            <p:nvPr/>
          </p:nvSpPr>
          <p:spPr bwMode="auto">
            <a:xfrm>
              <a:off x="8351914" y="5713558"/>
              <a:ext cx="914323" cy="9144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41" tIns="62171" rIns="124341" bIns="62171" numCol="1" rtlCol="0" anchor="b" anchorCtr="0" compatLnSpc="1">
              <a:prstTxWarp prst="textNoShape">
                <a:avLst/>
              </a:prstTxWarp>
            </a:bodyPr>
            <a:lstStyle/>
            <a:p>
              <a:pPr algn="ctr" defTabSz="913870" fontAlgn="base">
                <a:spcBef>
                  <a:spcPct val="0"/>
                </a:spcBef>
                <a:spcAft>
                  <a:spcPct val="0"/>
                </a:spcAft>
              </a:pPr>
              <a:r>
                <a:rPr lang="en-US" sz="1067" dirty="0" smtClean="0">
                  <a:gradFill>
                    <a:gsLst>
                      <a:gs pos="0">
                        <a:srgbClr val="FFFFFF"/>
                      </a:gs>
                      <a:gs pos="100000">
                        <a:srgbClr val="FFFFFF"/>
                      </a:gs>
                    </a:gsLst>
                    <a:lin ang="5400000" scaled="0"/>
                  </a:gradFill>
                </a:rPr>
                <a:t>databases</a:t>
              </a:r>
              <a:endParaRPr lang="en-US" sz="1067" dirty="0">
                <a:gradFill>
                  <a:gsLst>
                    <a:gs pos="0">
                      <a:srgbClr val="FFFFFF"/>
                    </a:gs>
                    <a:gs pos="100000">
                      <a:srgbClr val="FFFFFF"/>
                    </a:gs>
                  </a:gsLst>
                  <a:lin ang="5400000" scaled="0"/>
                </a:gradFill>
              </a:endParaRPr>
            </a:p>
          </p:txBody>
        </p:sp>
        <p:grpSp>
          <p:nvGrpSpPr>
            <p:cNvPr id="79" name="Group 78"/>
            <p:cNvGrpSpPr/>
            <p:nvPr/>
          </p:nvGrpSpPr>
          <p:grpSpPr>
            <a:xfrm>
              <a:off x="8591858" y="5855750"/>
              <a:ext cx="434435" cy="379852"/>
              <a:chOff x="9906625" y="2482681"/>
              <a:chExt cx="434435" cy="379852"/>
            </a:xfrm>
          </p:grpSpPr>
          <p:grpSp>
            <p:nvGrpSpPr>
              <p:cNvPr id="81" name="Group 80"/>
              <p:cNvGrpSpPr/>
              <p:nvPr/>
            </p:nvGrpSpPr>
            <p:grpSpPr>
              <a:xfrm>
                <a:off x="9906625" y="2482681"/>
                <a:ext cx="175003" cy="132330"/>
                <a:chOff x="9958984" y="2526634"/>
                <a:chExt cx="396115" cy="299525"/>
              </a:xfrm>
            </p:grpSpPr>
            <p:pic>
              <p:nvPicPr>
                <p:cNvPr id="104" name="Picture 103"/>
                <p:cNvPicPr>
                  <a:picLocks noChangeAspect="1"/>
                </p:cNvPicPr>
                <p:nvPr/>
              </p:nvPicPr>
              <p:blipFill>
                <a:blip r:embed="rId3"/>
                <a:srcRect/>
                <a:stretch>
                  <a:fillRect/>
                </a:stretch>
              </p:blipFill>
              <p:spPr>
                <a:xfrm flipH="1">
                  <a:off x="9958984" y="2530541"/>
                  <a:ext cx="396115" cy="295618"/>
                </a:xfrm>
                <a:custGeom>
                  <a:avLst/>
                  <a:gdLst>
                    <a:gd name="connsiteX0" fmla="*/ 922119 w 1859988"/>
                    <a:gd name="connsiteY0" fmla="*/ 32122 h 971709"/>
                    <a:gd name="connsiteX1" fmla="*/ 1736178 w 1859988"/>
                    <a:gd name="connsiteY1" fmla="*/ 164687 h 971709"/>
                    <a:gd name="connsiteX2" fmla="*/ 922119 w 1859988"/>
                    <a:gd name="connsiteY2" fmla="*/ 297252 h 971709"/>
                    <a:gd name="connsiteX3" fmla="*/ 108060 w 1859988"/>
                    <a:gd name="connsiteY3" fmla="*/ 164687 h 971709"/>
                    <a:gd name="connsiteX4" fmla="*/ 922119 w 1859988"/>
                    <a:gd name="connsiteY4" fmla="*/ 32122 h 971709"/>
                    <a:gd name="connsiteX5" fmla="*/ 1859988 w 1859988"/>
                    <a:gd name="connsiteY5" fmla="*/ 0 h 971709"/>
                    <a:gd name="connsiteX6" fmla="*/ 0 w 1859988"/>
                    <a:gd name="connsiteY6" fmla="*/ 0 h 971709"/>
                    <a:gd name="connsiteX7" fmla="*/ 0 w 1859988"/>
                    <a:gd name="connsiteY7" fmla="*/ 971709 h 971709"/>
                    <a:gd name="connsiteX8" fmla="*/ 1859988 w 1859988"/>
                    <a:gd name="connsiteY8" fmla="*/ 971709 h 97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9988" h="971709">
                      <a:moveTo>
                        <a:pt x="922119" y="32122"/>
                      </a:moveTo>
                      <a:cubicBezTo>
                        <a:pt x="1371711" y="32122"/>
                        <a:pt x="1736178" y="91473"/>
                        <a:pt x="1736178" y="164687"/>
                      </a:cubicBezTo>
                      <a:cubicBezTo>
                        <a:pt x="1736178" y="237901"/>
                        <a:pt x="1371711" y="297252"/>
                        <a:pt x="922119" y="297252"/>
                      </a:cubicBezTo>
                      <a:cubicBezTo>
                        <a:pt x="472527" y="297252"/>
                        <a:pt x="108060" y="237901"/>
                        <a:pt x="108060" y="164687"/>
                      </a:cubicBezTo>
                      <a:cubicBezTo>
                        <a:pt x="108060" y="91473"/>
                        <a:pt x="472527" y="32122"/>
                        <a:pt x="922119" y="32122"/>
                      </a:cubicBezTo>
                      <a:close/>
                      <a:moveTo>
                        <a:pt x="1859988" y="0"/>
                      </a:moveTo>
                      <a:lnTo>
                        <a:pt x="0" y="0"/>
                      </a:lnTo>
                      <a:lnTo>
                        <a:pt x="0" y="971709"/>
                      </a:lnTo>
                      <a:lnTo>
                        <a:pt x="1859988" y="971709"/>
                      </a:lnTo>
                      <a:close/>
                    </a:path>
                  </a:pathLst>
                </a:custGeom>
              </p:spPr>
            </p:pic>
            <p:pic>
              <p:nvPicPr>
                <p:cNvPr id="105" name="Picture 104"/>
                <p:cNvPicPr>
                  <a:picLocks noChangeAspect="1"/>
                </p:cNvPicPr>
                <p:nvPr/>
              </p:nvPicPr>
              <p:blipFill>
                <a:blip r:embed="rId3"/>
                <a:srcRect/>
                <a:stretch>
                  <a:fillRect/>
                </a:stretch>
              </p:blipFill>
              <p:spPr>
                <a:xfrm flipH="1">
                  <a:off x="9958984" y="2526634"/>
                  <a:ext cx="396115" cy="295618"/>
                </a:xfrm>
                <a:custGeom>
                  <a:avLst/>
                  <a:gdLst>
                    <a:gd name="connsiteX0" fmla="*/ 922119 w 1859988"/>
                    <a:gd name="connsiteY0" fmla="*/ 32122 h 971709"/>
                    <a:gd name="connsiteX1" fmla="*/ 1736178 w 1859988"/>
                    <a:gd name="connsiteY1" fmla="*/ 164687 h 971709"/>
                    <a:gd name="connsiteX2" fmla="*/ 922119 w 1859988"/>
                    <a:gd name="connsiteY2" fmla="*/ 297252 h 971709"/>
                    <a:gd name="connsiteX3" fmla="*/ 108060 w 1859988"/>
                    <a:gd name="connsiteY3" fmla="*/ 164687 h 971709"/>
                    <a:gd name="connsiteX4" fmla="*/ 922119 w 1859988"/>
                    <a:gd name="connsiteY4" fmla="*/ 32122 h 971709"/>
                    <a:gd name="connsiteX5" fmla="*/ 1859988 w 1859988"/>
                    <a:gd name="connsiteY5" fmla="*/ 0 h 971709"/>
                    <a:gd name="connsiteX6" fmla="*/ 0 w 1859988"/>
                    <a:gd name="connsiteY6" fmla="*/ 0 h 971709"/>
                    <a:gd name="connsiteX7" fmla="*/ 0 w 1859988"/>
                    <a:gd name="connsiteY7" fmla="*/ 971709 h 971709"/>
                    <a:gd name="connsiteX8" fmla="*/ 1859988 w 1859988"/>
                    <a:gd name="connsiteY8" fmla="*/ 971709 h 97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9988" h="971709">
                      <a:moveTo>
                        <a:pt x="922119" y="32122"/>
                      </a:moveTo>
                      <a:cubicBezTo>
                        <a:pt x="1371711" y="32122"/>
                        <a:pt x="1736178" y="91473"/>
                        <a:pt x="1736178" y="164687"/>
                      </a:cubicBezTo>
                      <a:cubicBezTo>
                        <a:pt x="1736178" y="237901"/>
                        <a:pt x="1371711" y="297252"/>
                        <a:pt x="922119" y="297252"/>
                      </a:cubicBezTo>
                      <a:cubicBezTo>
                        <a:pt x="472527" y="297252"/>
                        <a:pt x="108060" y="237901"/>
                        <a:pt x="108060" y="164687"/>
                      </a:cubicBezTo>
                      <a:cubicBezTo>
                        <a:pt x="108060" y="91473"/>
                        <a:pt x="472527" y="32122"/>
                        <a:pt x="922119" y="32122"/>
                      </a:cubicBezTo>
                      <a:close/>
                      <a:moveTo>
                        <a:pt x="1859988" y="0"/>
                      </a:moveTo>
                      <a:lnTo>
                        <a:pt x="0" y="0"/>
                      </a:lnTo>
                      <a:lnTo>
                        <a:pt x="0" y="971709"/>
                      </a:lnTo>
                      <a:lnTo>
                        <a:pt x="1859988" y="971709"/>
                      </a:lnTo>
                      <a:close/>
                    </a:path>
                  </a:pathLst>
                </a:custGeom>
              </p:spPr>
            </p:pic>
          </p:grpSp>
          <p:grpSp>
            <p:nvGrpSpPr>
              <p:cNvPr id="92" name="Group 91"/>
              <p:cNvGrpSpPr/>
              <p:nvPr/>
            </p:nvGrpSpPr>
            <p:grpSpPr>
              <a:xfrm>
                <a:off x="10045785" y="2639258"/>
                <a:ext cx="295275" cy="223275"/>
                <a:chOff x="9958984" y="2526634"/>
                <a:chExt cx="396115" cy="299525"/>
              </a:xfrm>
            </p:grpSpPr>
            <p:pic>
              <p:nvPicPr>
                <p:cNvPr id="101" name="Picture 100"/>
                <p:cNvPicPr>
                  <a:picLocks noChangeAspect="1"/>
                </p:cNvPicPr>
                <p:nvPr/>
              </p:nvPicPr>
              <p:blipFill>
                <a:blip r:embed="rId3"/>
                <a:srcRect/>
                <a:stretch>
                  <a:fillRect/>
                </a:stretch>
              </p:blipFill>
              <p:spPr>
                <a:xfrm flipH="1">
                  <a:off x="9958984" y="2530541"/>
                  <a:ext cx="396115" cy="295618"/>
                </a:xfrm>
                <a:custGeom>
                  <a:avLst/>
                  <a:gdLst>
                    <a:gd name="connsiteX0" fmla="*/ 922119 w 1859988"/>
                    <a:gd name="connsiteY0" fmla="*/ 32122 h 971709"/>
                    <a:gd name="connsiteX1" fmla="*/ 1736178 w 1859988"/>
                    <a:gd name="connsiteY1" fmla="*/ 164687 h 971709"/>
                    <a:gd name="connsiteX2" fmla="*/ 922119 w 1859988"/>
                    <a:gd name="connsiteY2" fmla="*/ 297252 h 971709"/>
                    <a:gd name="connsiteX3" fmla="*/ 108060 w 1859988"/>
                    <a:gd name="connsiteY3" fmla="*/ 164687 h 971709"/>
                    <a:gd name="connsiteX4" fmla="*/ 922119 w 1859988"/>
                    <a:gd name="connsiteY4" fmla="*/ 32122 h 971709"/>
                    <a:gd name="connsiteX5" fmla="*/ 1859988 w 1859988"/>
                    <a:gd name="connsiteY5" fmla="*/ 0 h 971709"/>
                    <a:gd name="connsiteX6" fmla="*/ 0 w 1859988"/>
                    <a:gd name="connsiteY6" fmla="*/ 0 h 971709"/>
                    <a:gd name="connsiteX7" fmla="*/ 0 w 1859988"/>
                    <a:gd name="connsiteY7" fmla="*/ 971709 h 971709"/>
                    <a:gd name="connsiteX8" fmla="*/ 1859988 w 1859988"/>
                    <a:gd name="connsiteY8" fmla="*/ 971709 h 97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9988" h="971709">
                      <a:moveTo>
                        <a:pt x="922119" y="32122"/>
                      </a:moveTo>
                      <a:cubicBezTo>
                        <a:pt x="1371711" y="32122"/>
                        <a:pt x="1736178" y="91473"/>
                        <a:pt x="1736178" y="164687"/>
                      </a:cubicBezTo>
                      <a:cubicBezTo>
                        <a:pt x="1736178" y="237901"/>
                        <a:pt x="1371711" y="297252"/>
                        <a:pt x="922119" y="297252"/>
                      </a:cubicBezTo>
                      <a:cubicBezTo>
                        <a:pt x="472527" y="297252"/>
                        <a:pt x="108060" y="237901"/>
                        <a:pt x="108060" y="164687"/>
                      </a:cubicBezTo>
                      <a:cubicBezTo>
                        <a:pt x="108060" y="91473"/>
                        <a:pt x="472527" y="32122"/>
                        <a:pt x="922119" y="32122"/>
                      </a:cubicBezTo>
                      <a:close/>
                      <a:moveTo>
                        <a:pt x="1859988" y="0"/>
                      </a:moveTo>
                      <a:lnTo>
                        <a:pt x="0" y="0"/>
                      </a:lnTo>
                      <a:lnTo>
                        <a:pt x="0" y="971709"/>
                      </a:lnTo>
                      <a:lnTo>
                        <a:pt x="1859988" y="971709"/>
                      </a:lnTo>
                      <a:close/>
                    </a:path>
                  </a:pathLst>
                </a:custGeom>
              </p:spPr>
            </p:pic>
            <p:pic>
              <p:nvPicPr>
                <p:cNvPr id="103" name="Picture 102"/>
                <p:cNvPicPr>
                  <a:picLocks noChangeAspect="1"/>
                </p:cNvPicPr>
                <p:nvPr/>
              </p:nvPicPr>
              <p:blipFill>
                <a:blip r:embed="rId3"/>
                <a:srcRect/>
                <a:stretch>
                  <a:fillRect/>
                </a:stretch>
              </p:blipFill>
              <p:spPr>
                <a:xfrm flipH="1">
                  <a:off x="9958984" y="2526634"/>
                  <a:ext cx="396115" cy="295618"/>
                </a:xfrm>
                <a:custGeom>
                  <a:avLst/>
                  <a:gdLst>
                    <a:gd name="connsiteX0" fmla="*/ 922119 w 1859988"/>
                    <a:gd name="connsiteY0" fmla="*/ 32122 h 971709"/>
                    <a:gd name="connsiteX1" fmla="*/ 1736178 w 1859988"/>
                    <a:gd name="connsiteY1" fmla="*/ 164687 h 971709"/>
                    <a:gd name="connsiteX2" fmla="*/ 922119 w 1859988"/>
                    <a:gd name="connsiteY2" fmla="*/ 297252 h 971709"/>
                    <a:gd name="connsiteX3" fmla="*/ 108060 w 1859988"/>
                    <a:gd name="connsiteY3" fmla="*/ 164687 h 971709"/>
                    <a:gd name="connsiteX4" fmla="*/ 922119 w 1859988"/>
                    <a:gd name="connsiteY4" fmla="*/ 32122 h 971709"/>
                    <a:gd name="connsiteX5" fmla="*/ 1859988 w 1859988"/>
                    <a:gd name="connsiteY5" fmla="*/ 0 h 971709"/>
                    <a:gd name="connsiteX6" fmla="*/ 0 w 1859988"/>
                    <a:gd name="connsiteY6" fmla="*/ 0 h 971709"/>
                    <a:gd name="connsiteX7" fmla="*/ 0 w 1859988"/>
                    <a:gd name="connsiteY7" fmla="*/ 971709 h 971709"/>
                    <a:gd name="connsiteX8" fmla="*/ 1859988 w 1859988"/>
                    <a:gd name="connsiteY8" fmla="*/ 971709 h 97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9988" h="971709">
                      <a:moveTo>
                        <a:pt x="922119" y="32122"/>
                      </a:moveTo>
                      <a:cubicBezTo>
                        <a:pt x="1371711" y="32122"/>
                        <a:pt x="1736178" y="91473"/>
                        <a:pt x="1736178" y="164687"/>
                      </a:cubicBezTo>
                      <a:cubicBezTo>
                        <a:pt x="1736178" y="237901"/>
                        <a:pt x="1371711" y="297252"/>
                        <a:pt x="922119" y="297252"/>
                      </a:cubicBezTo>
                      <a:cubicBezTo>
                        <a:pt x="472527" y="297252"/>
                        <a:pt x="108060" y="237901"/>
                        <a:pt x="108060" y="164687"/>
                      </a:cubicBezTo>
                      <a:cubicBezTo>
                        <a:pt x="108060" y="91473"/>
                        <a:pt x="472527" y="32122"/>
                        <a:pt x="922119" y="32122"/>
                      </a:cubicBezTo>
                      <a:close/>
                      <a:moveTo>
                        <a:pt x="1859988" y="0"/>
                      </a:moveTo>
                      <a:lnTo>
                        <a:pt x="0" y="0"/>
                      </a:lnTo>
                      <a:lnTo>
                        <a:pt x="0" y="971709"/>
                      </a:lnTo>
                      <a:lnTo>
                        <a:pt x="1859988" y="971709"/>
                      </a:lnTo>
                      <a:close/>
                    </a:path>
                  </a:pathLst>
                </a:custGeom>
              </p:spPr>
            </p:pic>
          </p:grpSp>
        </p:grpSp>
      </p:grpSp>
      <p:grpSp>
        <p:nvGrpSpPr>
          <p:cNvPr id="106" name="Group 105"/>
          <p:cNvGrpSpPr/>
          <p:nvPr/>
        </p:nvGrpSpPr>
        <p:grpSpPr>
          <a:xfrm>
            <a:off x="5612638" y="5713558"/>
            <a:ext cx="914323" cy="914400"/>
            <a:chOff x="5301870" y="5713558"/>
            <a:chExt cx="914323" cy="914400"/>
          </a:xfrm>
        </p:grpSpPr>
        <p:sp>
          <p:nvSpPr>
            <p:cNvPr id="107" name="Rectangle 106"/>
            <p:cNvSpPr/>
            <p:nvPr/>
          </p:nvSpPr>
          <p:spPr bwMode="auto">
            <a:xfrm>
              <a:off x="5301870" y="5713558"/>
              <a:ext cx="914323"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41" tIns="62171" rIns="124341" bIns="62171" numCol="1" rtlCol="0" anchor="b" anchorCtr="0" compatLnSpc="1">
              <a:prstTxWarp prst="textNoShape">
                <a:avLst/>
              </a:prstTxWarp>
            </a:bodyPr>
            <a:lstStyle/>
            <a:p>
              <a:pPr algn="ctr" defTabSz="913870" fontAlgn="base">
                <a:spcBef>
                  <a:spcPct val="0"/>
                </a:spcBef>
                <a:spcAft>
                  <a:spcPct val="0"/>
                </a:spcAft>
              </a:pPr>
              <a:r>
                <a:rPr lang="en-US" sz="900" dirty="0" smtClean="0">
                  <a:gradFill>
                    <a:gsLst>
                      <a:gs pos="0">
                        <a:srgbClr val="FFFFFF"/>
                      </a:gs>
                      <a:gs pos="100000">
                        <a:srgbClr val="FFFFFF"/>
                      </a:gs>
                    </a:gsLst>
                    <a:lin ang="5400000" scaled="0"/>
                  </a:gradFill>
                </a:rPr>
                <a:t>applications</a:t>
              </a:r>
              <a:endParaRPr lang="en-US" sz="900" dirty="0">
                <a:gradFill>
                  <a:gsLst>
                    <a:gs pos="0">
                      <a:srgbClr val="FFFFFF"/>
                    </a:gs>
                    <a:gs pos="100000">
                      <a:srgbClr val="FFFFFF"/>
                    </a:gs>
                  </a:gsLst>
                  <a:lin ang="5400000" scaled="0"/>
                </a:gradFill>
              </a:endParaRPr>
            </a:p>
          </p:txBody>
        </p:sp>
        <p:pic>
          <p:nvPicPr>
            <p:cNvPr id="108" name="Picture 1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070" y="5867512"/>
              <a:ext cx="393922" cy="356328"/>
            </a:xfrm>
            <a:prstGeom prst="rect">
              <a:avLst/>
            </a:prstGeom>
          </p:spPr>
        </p:pic>
      </p:grpSp>
      <p:cxnSp>
        <p:nvCxnSpPr>
          <p:cNvPr id="109" name="Straight Arrow Connector 108"/>
          <p:cNvCxnSpPr/>
          <p:nvPr/>
        </p:nvCxnSpPr>
        <p:spPr>
          <a:xfrm flipH="1">
            <a:off x="6360834" y="4675524"/>
            <a:ext cx="503826" cy="972717"/>
          </a:xfrm>
          <a:prstGeom prst="straightConnector1">
            <a:avLst/>
          </a:prstGeom>
          <a:ln w="44450" cap="sq">
            <a:solidFill>
              <a:schemeClr val="accent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H="1">
            <a:off x="7232982" y="4720600"/>
            <a:ext cx="373801" cy="927641"/>
          </a:xfrm>
          <a:prstGeom prst="straightConnector1">
            <a:avLst/>
          </a:prstGeom>
          <a:ln w="44450" cap="sq">
            <a:solidFill>
              <a:schemeClr val="accent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8782968" y="4720600"/>
            <a:ext cx="488793" cy="918064"/>
          </a:xfrm>
          <a:prstGeom prst="straightConnector1">
            <a:avLst/>
          </a:prstGeom>
          <a:ln w="44450" cap="sq">
            <a:solidFill>
              <a:schemeClr val="accent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8040845" y="4675524"/>
            <a:ext cx="386095" cy="963140"/>
          </a:xfrm>
          <a:prstGeom prst="straightConnector1">
            <a:avLst/>
          </a:prstGeom>
          <a:ln w="44450" cap="sq">
            <a:solidFill>
              <a:schemeClr val="accent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4048987" y="4285575"/>
            <a:ext cx="1983805" cy="1292662"/>
          </a:xfrm>
          <a:prstGeom prst="rect">
            <a:avLst/>
          </a:prstGeom>
          <a:noFill/>
        </p:spPr>
        <p:txBody>
          <a:bodyPr wrap="square" lIns="0" tIns="0" rIns="0" bIns="0" rtlCol="0">
            <a:spAutoFit/>
          </a:bodyPr>
          <a:lstStyle/>
          <a:p>
            <a:pPr defTabSz="1657618"/>
            <a:r>
              <a:rPr lang="en-US" sz="2800" spc="-102" dirty="0" smtClean="0">
                <a:ln w="3175">
                  <a:noFill/>
                </a:ln>
                <a:solidFill>
                  <a:schemeClr val="accent1"/>
                </a:solidFill>
                <a:latin typeface="+mj-lt"/>
                <a:cs typeface="Segoe UI" pitchFamily="34" charset="0"/>
              </a:rPr>
              <a:t>Your </a:t>
            </a:r>
          </a:p>
          <a:p>
            <a:pPr defTabSz="1657618"/>
            <a:r>
              <a:rPr lang="en-US" sz="2800" spc="-102" dirty="0" smtClean="0">
                <a:ln w="3175">
                  <a:noFill/>
                </a:ln>
                <a:solidFill>
                  <a:schemeClr val="accent1"/>
                </a:solidFill>
                <a:latin typeface="+mj-lt"/>
                <a:cs typeface="Segoe UI" pitchFamily="34" charset="0"/>
              </a:rPr>
              <a:t>Data </a:t>
            </a:r>
            <a:br>
              <a:rPr lang="en-US" sz="2800" spc="-102" dirty="0" smtClean="0">
                <a:ln w="3175">
                  <a:noFill/>
                </a:ln>
                <a:solidFill>
                  <a:schemeClr val="accent1"/>
                </a:solidFill>
                <a:latin typeface="+mj-lt"/>
                <a:cs typeface="Segoe UI" pitchFamily="34" charset="0"/>
              </a:rPr>
            </a:br>
            <a:r>
              <a:rPr lang="en-US" sz="2800" spc="-102" dirty="0" smtClean="0">
                <a:ln w="3175">
                  <a:noFill/>
                </a:ln>
                <a:solidFill>
                  <a:schemeClr val="accent1"/>
                </a:solidFill>
                <a:latin typeface="+mj-lt"/>
                <a:cs typeface="Segoe UI" pitchFamily="34" charset="0"/>
              </a:rPr>
              <a:t>Center</a:t>
            </a:r>
            <a:endParaRPr lang="en-US" sz="2800" spc="-102" dirty="0">
              <a:ln w="3175">
                <a:noFill/>
              </a:ln>
              <a:solidFill>
                <a:schemeClr val="accent1"/>
              </a:solidFill>
              <a:latin typeface="+mj-lt"/>
              <a:cs typeface="Segoe UI" pitchFamily="34" charset="0"/>
            </a:endParaRPr>
          </a:p>
        </p:txBody>
      </p:sp>
      <p:grpSp>
        <p:nvGrpSpPr>
          <p:cNvPr id="16" name="Group 15"/>
          <p:cNvGrpSpPr/>
          <p:nvPr/>
        </p:nvGrpSpPr>
        <p:grpSpPr>
          <a:xfrm>
            <a:off x="4354019" y="1207353"/>
            <a:ext cx="7635276" cy="2819400"/>
            <a:chOff x="4354019" y="906462"/>
            <a:chExt cx="7635276" cy="2819400"/>
          </a:xfrm>
        </p:grpSpPr>
        <p:grpSp>
          <p:nvGrpSpPr>
            <p:cNvPr id="4" name="Group 3"/>
            <p:cNvGrpSpPr/>
            <p:nvPr/>
          </p:nvGrpSpPr>
          <p:grpSpPr>
            <a:xfrm>
              <a:off x="4354019" y="906462"/>
              <a:ext cx="7635276" cy="2819400"/>
              <a:chOff x="3728866" y="906462"/>
              <a:chExt cx="7635276" cy="2819400"/>
            </a:xfrm>
          </p:grpSpPr>
          <p:grpSp>
            <p:nvGrpSpPr>
              <p:cNvPr id="40" name="Group 39"/>
              <p:cNvGrpSpPr/>
              <p:nvPr/>
            </p:nvGrpSpPr>
            <p:grpSpPr>
              <a:xfrm>
                <a:off x="4160837" y="906462"/>
                <a:ext cx="7203305" cy="2819400"/>
                <a:chOff x="4160837" y="147188"/>
                <a:chExt cx="7203305" cy="2971800"/>
              </a:xfrm>
            </p:grpSpPr>
            <p:grpSp>
              <p:nvGrpSpPr>
                <p:cNvPr id="38" name="Group 37"/>
                <p:cNvGrpSpPr/>
                <p:nvPr/>
              </p:nvGrpSpPr>
              <p:grpSpPr>
                <a:xfrm>
                  <a:off x="4160837" y="147188"/>
                  <a:ext cx="6324600" cy="2971800"/>
                  <a:chOff x="4160837" y="86882"/>
                  <a:chExt cx="6324600" cy="2971800"/>
                </a:xfrm>
              </p:grpSpPr>
              <p:grpSp>
                <p:nvGrpSpPr>
                  <p:cNvPr id="33" name="Group 32"/>
                  <p:cNvGrpSpPr/>
                  <p:nvPr/>
                </p:nvGrpSpPr>
                <p:grpSpPr>
                  <a:xfrm>
                    <a:off x="4160837" y="210678"/>
                    <a:ext cx="6019800" cy="2848004"/>
                    <a:chOff x="4160837" y="210678"/>
                    <a:chExt cx="6019800" cy="2848004"/>
                  </a:xfrm>
                </p:grpSpPr>
                <p:grpSp>
                  <p:nvGrpSpPr>
                    <p:cNvPr id="27" name="Group 26"/>
                    <p:cNvGrpSpPr/>
                    <p:nvPr/>
                  </p:nvGrpSpPr>
                  <p:grpSpPr>
                    <a:xfrm>
                      <a:off x="4160837" y="210678"/>
                      <a:ext cx="6019800" cy="2848004"/>
                      <a:chOff x="4041859" y="167354"/>
                      <a:chExt cx="6019800" cy="2848004"/>
                    </a:xfrm>
                  </p:grpSpPr>
                  <p:grpSp>
                    <p:nvGrpSpPr>
                      <p:cNvPr id="10" name="Group 9"/>
                      <p:cNvGrpSpPr/>
                      <p:nvPr/>
                    </p:nvGrpSpPr>
                    <p:grpSpPr>
                      <a:xfrm>
                        <a:off x="4041859" y="167354"/>
                        <a:ext cx="6019800" cy="2848004"/>
                        <a:chOff x="4009648" y="24770"/>
                        <a:chExt cx="6019800" cy="2848004"/>
                      </a:xfrm>
                    </p:grpSpPr>
                    <p:sp>
                      <p:nvSpPr>
                        <p:cNvPr id="74" name="Freeform 128"/>
                        <p:cNvSpPr>
                          <a:spLocks noChangeAspect="1"/>
                        </p:cNvSpPr>
                        <p:nvPr/>
                      </p:nvSpPr>
                      <p:spPr bwMode="black">
                        <a:xfrm>
                          <a:off x="4009648" y="24770"/>
                          <a:ext cx="6019800" cy="284800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2">
                            <a:lumMod val="75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a:gradFill>
                              <a:gsLst>
                                <a:gs pos="1250">
                                  <a:schemeClr val="bg1"/>
                                </a:gs>
                                <a:gs pos="10417">
                                  <a:schemeClr val="bg1"/>
                                </a:gs>
                              </a:gsLst>
                              <a:lin ang="5400000" scaled="0"/>
                            </a:gradFill>
                          </a:endParaRPr>
                        </a:p>
                      </p:txBody>
                    </p:sp>
                    <p:grpSp>
                      <p:nvGrpSpPr>
                        <p:cNvPr id="143" name="Group 142"/>
                        <p:cNvGrpSpPr/>
                        <p:nvPr/>
                      </p:nvGrpSpPr>
                      <p:grpSpPr>
                        <a:xfrm>
                          <a:off x="5583001" y="2445177"/>
                          <a:ext cx="3115803" cy="385531"/>
                          <a:chOff x="-2223596" y="2849474"/>
                          <a:chExt cx="3122295" cy="351350"/>
                        </a:xfrm>
                        <a:solidFill>
                          <a:srgbClr val="00B0F0"/>
                        </a:solidFill>
                      </p:grpSpPr>
                      <p:grpSp>
                        <p:nvGrpSpPr>
                          <p:cNvPr id="147" name="Group 146"/>
                          <p:cNvGrpSpPr/>
                          <p:nvPr/>
                        </p:nvGrpSpPr>
                        <p:grpSpPr>
                          <a:xfrm>
                            <a:off x="154831" y="2962317"/>
                            <a:ext cx="743868" cy="99999"/>
                            <a:chOff x="-958809" y="2722716"/>
                            <a:chExt cx="446308" cy="111734"/>
                          </a:xfrm>
                          <a:grpFill/>
                        </p:grpSpPr>
                        <p:cxnSp>
                          <p:nvCxnSpPr>
                            <p:cNvPr id="157" name="Straight Connector 156"/>
                            <p:cNvCxnSpPr/>
                            <p:nvPr/>
                          </p:nvCxnSpPr>
                          <p:spPr>
                            <a:xfrm flipV="1">
                              <a:off x="-958809" y="2781719"/>
                              <a:ext cx="408442" cy="1"/>
                            </a:xfrm>
                            <a:prstGeom prst="line">
                              <a:avLst/>
                            </a:prstGeom>
                            <a:grpFill/>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8" name="Oval 157"/>
                            <p:cNvSpPr/>
                            <p:nvPr/>
                          </p:nvSpPr>
                          <p:spPr>
                            <a:xfrm>
                              <a:off x="-578473" y="2722716"/>
                              <a:ext cx="65972" cy="11173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0" name="Group 149"/>
                          <p:cNvGrpSpPr/>
                          <p:nvPr/>
                        </p:nvGrpSpPr>
                        <p:grpSpPr>
                          <a:xfrm rot="16200000">
                            <a:off x="-2045437" y="2784166"/>
                            <a:ext cx="99999" cy="456317"/>
                            <a:chOff x="-1021440" y="2126717"/>
                            <a:chExt cx="59998" cy="509865"/>
                          </a:xfrm>
                          <a:grpFill/>
                        </p:grpSpPr>
                        <p:cxnSp>
                          <p:nvCxnSpPr>
                            <p:cNvPr id="151" name="Straight Connector 150"/>
                            <p:cNvCxnSpPr/>
                            <p:nvPr/>
                          </p:nvCxnSpPr>
                          <p:spPr>
                            <a:xfrm flipV="1">
                              <a:off x="-990600" y="2149576"/>
                              <a:ext cx="0" cy="487006"/>
                            </a:xfrm>
                            <a:prstGeom prst="line">
                              <a:avLst/>
                            </a:prstGeom>
                            <a:grpFill/>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Oval 151"/>
                            <p:cNvSpPr/>
                            <p:nvPr/>
                          </p:nvSpPr>
                          <p:spPr>
                            <a:xfrm>
                              <a:off x="-1021440" y="2126717"/>
                              <a:ext cx="59998" cy="122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4" name="Rectangle 143"/>
                          <p:cNvSpPr/>
                          <p:nvPr/>
                        </p:nvSpPr>
                        <p:spPr>
                          <a:xfrm>
                            <a:off x="-1900161" y="2849474"/>
                            <a:ext cx="2328804" cy="3513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rPr>
                              <a:t>Service Bus</a:t>
                            </a:r>
                          </a:p>
                        </p:txBody>
                      </p:sp>
                    </p:grpSp>
                  </p:grpSp>
                  <p:sp>
                    <p:nvSpPr>
                      <p:cNvPr id="60" name="Rectangle 59"/>
                      <p:cNvSpPr/>
                      <p:nvPr/>
                    </p:nvSpPr>
                    <p:spPr bwMode="auto">
                      <a:xfrm>
                        <a:off x="5937975" y="2176644"/>
                        <a:ext cx="2323963" cy="3855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3870" fontAlgn="base">
                          <a:spcBef>
                            <a:spcPct val="0"/>
                          </a:spcBef>
                          <a:spcAft>
                            <a:spcPct val="0"/>
                          </a:spcAft>
                        </a:pPr>
                        <a:r>
                          <a:rPr lang="en-US" dirty="0" smtClean="0">
                            <a:solidFill>
                              <a:schemeClr val="tx1"/>
                            </a:solidFill>
                          </a:rPr>
                          <a:t>WABS</a:t>
                        </a:r>
                        <a:endParaRPr lang="en-US" dirty="0">
                          <a:solidFill>
                            <a:schemeClr val="tx1"/>
                          </a:solidFill>
                        </a:endParaRPr>
                      </a:p>
                    </p:txBody>
                  </p:sp>
                </p:grpSp>
                <p:cxnSp>
                  <p:nvCxnSpPr>
                    <p:cNvPr id="89" name="Straight Arrow Connector 88"/>
                    <p:cNvCxnSpPr/>
                    <p:nvPr/>
                  </p:nvCxnSpPr>
                  <p:spPr>
                    <a:xfrm>
                      <a:off x="6294437" y="1460683"/>
                      <a:ext cx="401568" cy="733699"/>
                    </a:xfrm>
                    <a:prstGeom prst="straightConnector1">
                      <a:avLst/>
                    </a:prstGeom>
                    <a:ln w="44450" cap="sq">
                      <a:solidFill>
                        <a:srgbClr val="FFFFFF"/>
                      </a:solidFill>
                      <a:prstDash val="soli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90" name="Group 89"/>
                    <p:cNvGrpSpPr/>
                    <p:nvPr/>
                  </p:nvGrpSpPr>
                  <p:grpSpPr>
                    <a:xfrm>
                      <a:off x="7056437" y="883265"/>
                      <a:ext cx="537085" cy="386371"/>
                      <a:chOff x="398936" y="4906597"/>
                      <a:chExt cx="721231" cy="586753"/>
                    </a:xfrm>
                  </p:grpSpPr>
                  <p:sp>
                    <p:nvSpPr>
                      <p:cNvPr id="91" name="Freeform 86"/>
                      <p:cNvSpPr>
                        <a:spLocks noEditPoints="1"/>
                      </p:cNvSpPr>
                      <p:nvPr/>
                    </p:nvSpPr>
                    <p:spPr bwMode="black">
                      <a:xfrm>
                        <a:off x="398936" y="4963823"/>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93" name="Oval 87"/>
                      <p:cNvSpPr>
                        <a:spLocks noChangeArrowheads="1"/>
                      </p:cNvSpPr>
                      <p:nvPr/>
                    </p:nvSpPr>
                    <p:spPr bwMode="black">
                      <a:xfrm>
                        <a:off x="613397" y="5188910"/>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94" name="Freeform 88"/>
                      <p:cNvSpPr>
                        <a:spLocks noEditPoints="1"/>
                      </p:cNvSpPr>
                      <p:nvPr/>
                    </p:nvSpPr>
                    <p:spPr bwMode="black">
                      <a:xfrm>
                        <a:off x="853044" y="4906597"/>
                        <a:ext cx="267123" cy="28765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grpSp>
                <p:cxnSp>
                  <p:nvCxnSpPr>
                    <p:cNvPr id="95" name="Straight Arrow Connector 94"/>
                    <p:cNvCxnSpPr/>
                    <p:nvPr/>
                  </p:nvCxnSpPr>
                  <p:spPr>
                    <a:xfrm>
                      <a:off x="7210881" y="1359148"/>
                      <a:ext cx="5260" cy="806340"/>
                    </a:xfrm>
                    <a:prstGeom prst="straightConnector1">
                      <a:avLst/>
                    </a:prstGeom>
                    <a:ln w="44450" cap="sq">
                      <a:solidFill>
                        <a:srgbClr val="FFFFFF"/>
                      </a:solidFill>
                      <a:prstDash val="soli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98" name="Freeform 5"/>
                  <p:cNvSpPr>
                    <a:spLocks noEditPoints="1"/>
                  </p:cNvSpPr>
                  <p:nvPr/>
                </p:nvSpPr>
                <p:spPr bwMode="black">
                  <a:xfrm flipH="1">
                    <a:off x="9912496" y="86882"/>
                    <a:ext cx="572941" cy="869636"/>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a:gradFill>
                        <a:gsLst>
                          <a:gs pos="1250">
                            <a:schemeClr val="bg1"/>
                          </a:gs>
                          <a:gs pos="10417">
                            <a:schemeClr val="bg1"/>
                          </a:gs>
                        </a:gsLst>
                        <a:lin ang="5400000" scaled="0"/>
                      </a:gradFill>
                    </a:endParaRPr>
                  </a:p>
                </p:txBody>
              </p:sp>
              <p:cxnSp>
                <p:nvCxnSpPr>
                  <p:cNvPr id="99" name="Straight Arrow Connector 98"/>
                  <p:cNvCxnSpPr/>
                  <p:nvPr/>
                </p:nvCxnSpPr>
                <p:spPr>
                  <a:xfrm flipH="1">
                    <a:off x="8157815" y="883264"/>
                    <a:ext cx="1590737" cy="1289071"/>
                  </a:xfrm>
                  <a:prstGeom prst="straightConnector1">
                    <a:avLst/>
                  </a:prstGeom>
                  <a:ln w="44450" cap="sq">
                    <a:solidFill>
                      <a:srgbClr val="FFFFFF"/>
                    </a:solidFill>
                    <a:prstDash val="soli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9748551" y="959432"/>
                  <a:ext cx="1615591" cy="545014"/>
                </a:xfrm>
                <a:prstGeom prst="rect">
                  <a:avLst/>
                </a:prstGeom>
                <a:noFill/>
              </p:spPr>
              <p:txBody>
                <a:bodyPr wrap="square" lIns="182880" tIns="146304" rIns="182880" bIns="146304" rtlCol="0">
                  <a:spAutoFit/>
                </a:bodyPr>
                <a:lstStyle/>
                <a:p>
                  <a:pPr>
                    <a:lnSpc>
                      <a:spcPct val="90000"/>
                    </a:lnSpc>
                  </a:pPr>
                  <a:r>
                    <a:rPr lang="en-US" sz="1600" dirty="0" smtClean="0">
                      <a:solidFill>
                        <a:schemeClr val="bg1"/>
                      </a:solidFill>
                    </a:rPr>
                    <a:t>Partners</a:t>
                  </a:r>
                </a:p>
              </p:txBody>
            </p:sp>
          </p:grpSp>
          <p:grpSp>
            <p:nvGrpSpPr>
              <p:cNvPr id="7" name="Group 6"/>
              <p:cNvGrpSpPr/>
              <p:nvPr/>
            </p:nvGrpSpPr>
            <p:grpSpPr>
              <a:xfrm>
                <a:off x="3728866" y="1309151"/>
                <a:ext cx="2401627" cy="1533250"/>
                <a:chOff x="3728866" y="1309151"/>
                <a:chExt cx="2401627" cy="1533250"/>
              </a:xfrm>
            </p:grpSpPr>
            <p:sp>
              <p:nvSpPr>
                <p:cNvPr id="59" name="Freeform 128"/>
                <p:cNvSpPr>
                  <a:spLocks noChangeAspect="1"/>
                </p:cNvSpPr>
                <p:nvPr/>
              </p:nvSpPr>
              <p:spPr bwMode="black">
                <a:xfrm>
                  <a:off x="3728866" y="1309151"/>
                  <a:ext cx="1642771" cy="777205"/>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000" spc="-50" dirty="0" smtClean="0">
                      <a:gradFill>
                        <a:gsLst>
                          <a:gs pos="1250">
                            <a:schemeClr val="bg1"/>
                          </a:gs>
                          <a:gs pos="10417">
                            <a:schemeClr val="bg1"/>
                          </a:gs>
                        </a:gsLst>
                        <a:lin ang="5400000" scaled="0"/>
                      </a:gradFill>
                    </a:rPr>
                    <a:t>SaaS</a:t>
                  </a:r>
                </a:p>
                <a:p>
                  <a:pPr algn="ctr" defTabSz="914099" fontAlgn="base">
                    <a:lnSpc>
                      <a:spcPct val="90000"/>
                    </a:lnSpc>
                    <a:spcBef>
                      <a:spcPct val="0"/>
                    </a:spcBef>
                    <a:spcAft>
                      <a:spcPct val="0"/>
                    </a:spcAft>
                  </a:pPr>
                  <a:r>
                    <a:rPr lang="en-US" sz="2000" spc="-50" dirty="0" smtClean="0">
                      <a:gradFill>
                        <a:gsLst>
                          <a:gs pos="1250">
                            <a:schemeClr val="bg1"/>
                          </a:gs>
                          <a:gs pos="10417">
                            <a:schemeClr val="bg1"/>
                          </a:gs>
                        </a:gsLst>
                        <a:lin ang="5400000" scaled="0"/>
                      </a:gradFill>
                    </a:rPr>
                    <a:t>Apps</a:t>
                  </a:r>
                  <a:endParaRPr lang="en-US" sz="2000" spc="-50" dirty="0">
                    <a:gradFill>
                      <a:gsLst>
                        <a:gs pos="1250">
                          <a:schemeClr val="bg1"/>
                        </a:gs>
                        <a:gs pos="10417">
                          <a:schemeClr val="bg1"/>
                        </a:gs>
                      </a:gsLst>
                      <a:lin ang="5400000" scaled="0"/>
                    </a:gradFill>
                  </a:endParaRPr>
                </a:p>
              </p:txBody>
            </p:sp>
            <p:cxnSp>
              <p:nvCxnSpPr>
                <p:cNvPr id="62" name="Straight Arrow Connector 61"/>
                <p:cNvCxnSpPr/>
                <p:nvPr/>
              </p:nvCxnSpPr>
              <p:spPr>
                <a:xfrm>
                  <a:off x="4776029" y="2108329"/>
                  <a:ext cx="1354464" cy="734072"/>
                </a:xfrm>
                <a:prstGeom prst="straightConnector1">
                  <a:avLst/>
                </a:prstGeom>
                <a:ln w="44450" cap="sq">
                  <a:solidFill>
                    <a:srgbClr val="FFFFFF"/>
                  </a:solidFill>
                  <a:prstDash val="solid"/>
                  <a:headEnd type="none" w="lg" len="med"/>
                  <a:tailEnd type="triangle" w="lg" len="med"/>
                </a:ln>
              </p:spPr>
              <p:style>
                <a:lnRef idx="1">
                  <a:schemeClr val="accent1"/>
                </a:lnRef>
                <a:fillRef idx="0">
                  <a:schemeClr val="accent1"/>
                </a:fillRef>
                <a:effectRef idx="0">
                  <a:schemeClr val="accent1"/>
                </a:effectRef>
                <a:fontRef idx="minor">
                  <a:schemeClr val="tx1"/>
                </a:fontRef>
              </p:style>
            </p:cxnSp>
          </p:grpSp>
          <p:pic>
            <p:nvPicPr>
              <p:cNvPr id="114" name="Picture 4" descr="\\MAGNUM\Projects\Microsoft\Cloud Power FY12\Design\ICONS_PNG\IIS-MULTI-TENANCY.png"/>
              <p:cNvPicPr>
                <a:picLocks noChangeAspect="1" noChangeArrowheads="1"/>
              </p:cNvPicPr>
              <p:nvPr/>
            </p:nvPicPr>
            <p:blipFill>
              <a:blip r:embed="rId5" cstate="print">
                <a:biLevel thresh="25000"/>
              </a:blip>
              <a:srcRect/>
              <a:stretch>
                <a:fillRect/>
              </a:stretch>
            </p:blipFill>
            <p:spPr bwMode="auto">
              <a:xfrm>
                <a:off x="5829665" y="1485299"/>
                <a:ext cx="869669" cy="825071"/>
              </a:xfrm>
              <a:prstGeom prst="rect">
                <a:avLst/>
              </a:prstGeom>
              <a:noFill/>
            </p:spPr>
          </p:pic>
        </p:grpSp>
        <p:sp>
          <p:nvSpPr>
            <p:cNvPr id="117" name="TextBox 116"/>
            <p:cNvSpPr txBox="1"/>
            <p:nvPr/>
          </p:nvSpPr>
          <p:spPr>
            <a:xfrm>
              <a:off x="7034218" y="1055993"/>
              <a:ext cx="1316665" cy="683221"/>
            </a:xfrm>
            <a:prstGeom prst="rect">
              <a:avLst/>
            </a:prstGeom>
            <a:noFill/>
          </p:spPr>
          <p:txBody>
            <a:bodyPr wrap="square" lIns="182854" tIns="146283" rIns="182854" bIns="146283" rtlCol="0">
              <a:spAutoFit/>
            </a:bodyPr>
            <a:lstStyle/>
            <a:p>
              <a:pPr>
                <a:lnSpc>
                  <a:spcPct val="90000"/>
                </a:lnSpc>
              </a:pPr>
              <a:r>
                <a:rPr lang="en-US" sz="1400" kern="0" dirty="0"/>
                <a:t>Windows Azure</a:t>
              </a:r>
            </a:p>
          </p:txBody>
        </p:sp>
      </p:grpSp>
    </p:spTree>
    <p:extLst>
      <p:ext uri="{BB962C8B-B14F-4D97-AF65-F5344CB8AC3E}">
        <p14:creationId xmlns:p14="http://schemas.microsoft.com/office/powerpoint/2010/main" val="2330385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578E-6 -2.3695E-6 L -0.00204 0.08126 " pathEditMode="relative" rAng="0" ptsTypes="AA">
                                      <p:cBhvr>
                                        <p:cTn id="6" dur="2000" fill="hold"/>
                                        <p:tgtEl>
                                          <p:spTgt spid="16"/>
                                        </p:tgtEl>
                                        <p:attrNameLst>
                                          <p:attrName>ppt_x</p:attrName>
                                          <p:attrName>ppt_y</p:attrName>
                                        </p:attrNameLst>
                                      </p:cBhvr>
                                      <p:rCtr x="-102" y="40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bwMode="auto">
          <a:xfrm>
            <a:off x="4609647" y="185056"/>
            <a:ext cx="7732939" cy="4811483"/>
          </a:xfrm>
          <a:prstGeom prst="cloudCallout">
            <a:avLst>
              <a:gd name="adj1" fmla="val -57421"/>
              <a:gd name="adj2" fmla="val -8135"/>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2"/>
          </p:nvPr>
        </p:nvSpPr>
        <p:spPr>
          <a:xfrm>
            <a:off x="5476398" y="614881"/>
            <a:ext cx="6944837" cy="2219756"/>
          </a:xfrm>
        </p:spPr>
        <p:txBody>
          <a:bodyPr/>
          <a:lstStyle/>
          <a:p>
            <a:pPr>
              <a:lnSpc>
                <a:spcPct val="100000"/>
              </a:lnSpc>
              <a:spcBef>
                <a:spcPts val="3000"/>
              </a:spcBef>
            </a:pPr>
            <a:r>
              <a:rPr lang="en-NZ" sz="4400" b="1" spc="-150" dirty="0" smtClean="0">
                <a:solidFill>
                  <a:schemeClr val="tx1"/>
                </a:solidFill>
              </a:rPr>
              <a:t>How do I enable messaging within the cloud, and cloud to on premise</a:t>
            </a:r>
            <a:r>
              <a:rPr lang="en-NZ" sz="4400" b="1" dirty="0" smtClean="0">
                <a:solidFill>
                  <a:schemeClr val="tx1"/>
                </a:solidFill>
              </a:rPr>
              <a:t>?</a:t>
            </a:r>
          </a:p>
          <a:p>
            <a:pPr marL="92075">
              <a:lnSpc>
                <a:spcPts val="2400"/>
              </a:lnSpc>
              <a:spcBef>
                <a:spcPts val="2400"/>
              </a:spcBef>
            </a:pPr>
            <a:r>
              <a:rPr lang="en-NZ" sz="3600" dirty="0" smtClean="0">
                <a:solidFill>
                  <a:schemeClr val="tx1"/>
                </a:solidFill>
              </a:rPr>
              <a:t>Windows </a:t>
            </a:r>
            <a:r>
              <a:rPr lang="en-NZ" sz="3600" dirty="0">
                <a:solidFill>
                  <a:schemeClr val="tx1"/>
                </a:solidFill>
              </a:rPr>
              <a:t>Azure Service </a:t>
            </a:r>
            <a:r>
              <a:rPr lang="en-NZ" sz="3600" dirty="0" smtClean="0">
                <a:solidFill>
                  <a:schemeClr val="tx1"/>
                </a:solidFill>
              </a:rPr>
              <a:t>Bus</a:t>
            </a:r>
            <a:endParaRPr lang="en-NZ" sz="3600" dirty="0">
              <a:solidFill>
                <a:schemeClr val="tx1"/>
              </a:solidFill>
            </a:endParaRPr>
          </a:p>
          <a:p>
            <a:pPr marL="446088" lvl="4" indent="-177800">
              <a:buFont typeface="Arial" panose="020B0604020202020204" pitchFamily="34" charset="0"/>
              <a:buChar char="•"/>
            </a:pPr>
            <a:r>
              <a:rPr lang="en-NZ" sz="2400" dirty="0" smtClean="0">
                <a:solidFill>
                  <a:schemeClr val="tx1"/>
                </a:solidFill>
              </a:rPr>
              <a:t>Queues</a:t>
            </a:r>
          </a:p>
          <a:p>
            <a:pPr marL="446088" lvl="4" indent="-177800">
              <a:buFont typeface="Arial" panose="020B0604020202020204" pitchFamily="34" charset="0"/>
              <a:buChar char="•"/>
            </a:pPr>
            <a:r>
              <a:rPr lang="en-NZ" sz="2400" dirty="0" smtClean="0">
                <a:solidFill>
                  <a:schemeClr val="tx1"/>
                </a:solidFill>
              </a:rPr>
              <a:t>Topics &amp; Subscriptions</a:t>
            </a:r>
          </a:p>
          <a:p>
            <a:pPr marL="446088" lvl="4" indent="-177800">
              <a:buFont typeface="Arial" panose="020B0604020202020204" pitchFamily="34" charset="0"/>
              <a:buChar char="•"/>
            </a:pPr>
            <a:r>
              <a:rPr lang="en-NZ" sz="2400" dirty="0" smtClean="0">
                <a:solidFill>
                  <a:schemeClr val="tx1"/>
                </a:solidFill>
              </a:rPr>
              <a:t>Relay Services</a:t>
            </a:r>
            <a:endParaRPr lang="en-NZ" sz="2400" dirty="0">
              <a:solidFill>
                <a:schemeClr val="tx1"/>
              </a:solidFill>
            </a:endParaRPr>
          </a:p>
        </p:txBody>
      </p:sp>
    </p:spTree>
    <p:extLst>
      <p:ext uri="{BB962C8B-B14F-4D97-AF65-F5344CB8AC3E}">
        <p14:creationId xmlns:p14="http://schemas.microsoft.com/office/powerpoint/2010/main" val="1976905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1450" y="295275"/>
            <a:ext cx="12265025" cy="917575"/>
          </a:xfrm>
        </p:spPr>
        <p:txBody>
          <a:bodyPr>
            <a:normAutofit fontScale="90000"/>
          </a:bodyPr>
          <a:lstStyle/>
          <a:p>
            <a:r>
              <a:rPr lang="en-AU" b="1" dirty="0" smtClean="0">
                <a:solidFill>
                  <a:schemeClr val="bg1"/>
                </a:solidFill>
              </a:rPr>
              <a:t>What is Windows Azure Service Bus?</a:t>
            </a:r>
            <a:endParaRPr lang="en-AU" b="1" dirty="0">
              <a:solidFill>
                <a:schemeClr val="bg1"/>
              </a:solidFill>
            </a:endParaRP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869534" y="1578285"/>
            <a:ext cx="8593755" cy="4239523"/>
          </a:xfrm>
        </p:spPr>
      </p:pic>
      <p:sp>
        <p:nvSpPr>
          <p:cNvPr id="8" name="Rectangle 7"/>
          <p:cNvSpPr/>
          <p:nvPr/>
        </p:nvSpPr>
        <p:spPr>
          <a:xfrm>
            <a:off x="16410" y="1775652"/>
            <a:ext cx="3831498" cy="1754326"/>
          </a:xfrm>
          <a:prstGeom prst="rect">
            <a:avLst/>
          </a:prstGeom>
          <a:noFill/>
        </p:spPr>
        <p:txBody>
          <a:bodyPr wrap="none" lIns="91440" tIns="45720" rIns="91440" bIns="45720">
            <a:spAutoFit/>
          </a:bodyPr>
          <a:lstStyle/>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Temporal</a:t>
            </a:r>
          </a:p>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decoupling</a:t>
            </a:r>
          </a:p>
        </p:txBody>
      </p:sp>
      <p:sp>
        <p:nvSpPr>
          <p:cNvPr id="9" name="Rectangle 8"/>
          <p:cNvSpPr/>
          <p:nvPr/>
        </p:nvSpPr>
        <p:spPr>
          <a:xfrm>
            <a:off x="8232487" y="1156510"/>
            <a:ext cx="3342261" cy="1754326"/>
          </a:xfrm>
          <a:prstGeom prst="rect">
            <a:avLst/>
          </a:prstGeom>
          <a:noFill/>
        </p:spPr>
        <p:txBody>
          <a:bodyPr wrap="none" lIns="91440" tIns="45720" rIns="91440" bIns="45720">
            <a:spAutoFit/>
          </a:bodyPr>
          <a:lstStyle/>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Load</a:t>
            </a:r>
          </a:p>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balancing</a:t>
            </a:r>
          </a:p>
        </p:txBody>
      </p:sp>
      <p:sp>
        <p:nvSpPr>
          <p:cNvPr id="10" name="Rectangle 9"/>
          <p:cNvSpPr/>
          <p:nvPr/>
        </p:nvSpPr>
        <p:spPr>
          <a:xfrm>
            <a:off x="6965313" y="5087558"/>
            <a:ext cx="2938305" cy="1754326"/>
          </a:xfrm>
          <a:prstGeom prst="rect">
            <a:avLst/>
          </a:prstGeom>
          <a:noFill/>
        </p:spPr>
        <p:txBody>
          <a:bodyPr wrap="none" lIns="91440" tIns="45720" rIns="91440" bIns="45720">
            <a:spAutoFit/>
          </a:bodyPr>
          <a:lstStyle/>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Load</a:t>
            </a:r>
          </a:p>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levelling</a:t>
            </a:r>
          </a:p>
        </p:txBody>
      </p:sp>
      <p:sp>
        <p:nvSpPr>
          <p:cNvPr id="11" name="Rectangle 10"/>
          <p:cNvSpPr/>
          <p:nvPr/>
        </p:nvSpPr>
        <p:spPr>
          <a:xfrm>
            <a:off x="301023" y="4043637"/>
            <a:ext cx="2811475" cy="1754326"/>
          </a:xfrm>
          <a:prstGeom prst="rect">
            <a:avLst/>
          </a:prstGeom>
          <a:noFill/>
        </p:spPr>
        <p:txBody>
          <a:bodyPr wrap="none" lIns="91440" tIns="45720" rIns="91440" bIns="45720">
            <a:spAutoFit/>
          </a:bodyPr>
          <a:lstStyle/>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Firewall</a:t>
            </a:r>
          </a:p>
          <a:p>
            <a:pPr algn="ctr"/>
            <a:r>
              <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Friendly</a:t>
            </a:r>
          </a:p>
        </p:txBody>
      </p:sp>
      <p:sp>
        <p:nvSpPr>
          <p:cNvPr id="12" name="Rectangle 11"/>
          <p:cNvSpPr/>
          <p:nvPr/>
        </p:nvSpPr>
        <p:spPr>
          <a:xfrm>
            <a:off x="3181898" y="5087558"/>
            <a:ext cx="2838341" cy="1754326"/>
          </a:xfrm>
          <a:prstGeom prst="rect">
            <a:avLst/>
          </a:prstGeom>
          <a:noFill/>
        </p:spPr>
        <p:txBody>
          <a:bodyPr wrap="none" lIns="91440" tIns="45720" rIns="91440" bIns="45720">
            <a:spAutoFit/>
          </a:bodyPr>
          <a:lstStyle/>
          <a:p>
            <a:pPr algn="ctr"/>
            <a:r>
              <a:rPr lang="en-US" sz="5400" b="1" dirty="0" smtClean="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FIFO</a:t>
            </a:r>
          </a:p>
          <a:p>
            <a:pPr algn="ctr"/>
            <a:r>
              <a:rPr lang="en-US" sz="5400" b="1" dirty="0" smtClean="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Support</a:t>
            </a:r>
            <a:endPar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endParaRPr>
          </a:p>
        </p:txBody>
      </p:sp>
      <p:sp>
        <p:nvSpPr>
          <p:cNvPr id="13" name="Rectangle 12"/>
          <p:cNvSpPr/>
          <p:nvPr/>
        </p:nvSpPr>
        <p:spPr>
          <a:xfrm>
            <a:off x="4364809" y="1016104"/>
            <a:ext cx="3005951" cy="1754326"/>
          </a:xfrm>
          <a:prstGeom prst="rect">
            <a:avLst/>
          </a:prstGeom>
          <a:noFill/>
        </p:spPr>
        <p:txBody>
          <a:bodyPr wrap="none" lIns="91440" tIns="45720" rIns="91440" bIns="45720">
            <a:spAutoFit/>
          </a:bodyPr>
          <a:lstStyle/>
          <a:p>
            <a:pPr algn="ctr"/>
            <a:r>
              <a:rPr lang="en-US" sz="5400" b="1" dirty="0" smtClean="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Granular</a:t>
            </a:r>
          </a:p>
          <a:p>
            <a:pPr algn="ctr"/>
            <a:r>
              <a:rPr lang="en-US" sz="5400" b="1" dirty="0" smtClean="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Security</a:t>
            </a:r>
            <a:endPar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endParaRPr>
          </a:p>
        </p:txBody>
      </p:sp>
      <p:sp>
        <p:nvSpPr>
          <p:cNvPr id="14" name="Rectangle 13"/>
          <p:cNvSpPr/>
          <p:nvPr/>
        </p:nvSpPr>
        <p:spPr>
          <a:xfrm>
            <a:off x="8792159" y="3173653"/>
            <a:ext cx="3337260" cy="1754326"/>
          </a:xfrm>
          <a:prstGeom prst="rect">
            <a:avLst/>
          </a:prstGeom>
          <a:noFill/>
        </p:spPr>
        <p:txBody>
          <a:bodyPr wrap="none" lIns="91440" tIns="45720" rIns="91440" bIns="45720">
            <a:spAutoFit/>
          </a:bodyPr>
          <a:lstStyle/>
          <a:p>
            <a:pPr algn="ctr"/>
            <a:r>
              <a:rPr lang="en-US" sz="5400" b="1" dirty="0" smtClean="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Publish</a:t>
            </a:r>
          </a:p>
          <a:p>
            <a:pPr algn="ctr"/>
            <a:r>
              <a:rPr lang="en-US" sz="5400" b="1" dirty="0" smtClean="0">
                <a:ln w="6600">
                  <a:solidFill>
                    <a:srgbClr val="FFFF00"/>
                  </a:solidFill>
                  <a:prstDash val="solid"/>
                </a:ln>
                <a:effectLst>
                  <a:glow rad="228600">
                    <a:schemeClr val="accent6">
                      <a:satMod val="175000"/>
                      <a:alpha val="40000"/>
                    </a:schemeClr>
                  </a:glow>
                  <a:outerShdw dist="38100" dir="2700000" algn="tl" rotWithShape="0">
                    <a:schemeClr val="accent2"/>
                  </a:outerShdw>
                </a:effectLst>
              </a:rPr>
              <a:t>Subscribe</a:t>
            </a:r>
            <a:endParaRPr lang="en-US" sz="5400" b="1" dirty="0">
              <a:ln w="6600">
                <a:solidFill>
                  <a:srgbClr val="FFFF00"/>
                </a:solidFill>
                <a:prstDash val="solid"/>
              </a:ln>
              <a:effectLst>
                <a:glow rad="228600">
                  <a:schemeClr val="accent6">
                    <a:satMod val="175000"/>
                    <a:alpha val="40000"/>
                  </a:schemeClr>
                </a:glow>
                <a:outerShdw dist="38100" dir="2700000" algn="tl" rotWithShape="0">
                  <a:schemeClr val="accent2"/>
                </a:outerShdw>
              </a:effectLst>
            </a:endParaRPr>
          </a:p>
        </p:txBody>
      </p:sp>
    </p:spTree>
    <p:extLst>
      <p:ext uri="{BB962C8B-B14F-4D97-AF65-F5344CB8AC3E}">
        <p14:creationId xmlns:p14="http://schemas.microsoft.com/office/powerpoint/2010/main" val="16690796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hrisw\Desktop\Cloud Services 3.png"/>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064533" y="547059"/>
            <a:ext cx="6295446" cy="4340815"/>
          </a:xfrm>
          <a:prstGeom prst="rect">
            <a:avLst/>
          </a:prstGeom>
          <a:noFill/>
          <a:extLst>
            <a:ext uri="{909E8E84-426E-40DD-AFC4-6F175D3DCCD1}">
              <a14:hiddenFill xmlns:a14="http://schemas.microsoft.com/office/drawing/2010/main">
                <a:solidFill>
                  <a:srgbClr val="FFFFFF"/>
                </a:solidFill>
              </a14:hiddenFill>
            </a:ext>
          </a:extLst>
        </p:spPr>
      </p:pic>
      <p:sp>
        <p:nvSpPr>
          <p:cNvPr id="39" name="Right Arrow 38"/>
          <p:cNvSpPr/>
          <p:nvPr/>
        </p:nvSpPr>
        <p:spPr bwMode="auto">
          <a:xfrm rot="3126130">
            <a:off x="7238028" y="3752660"/>
            <a:ext cx="2288806"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sp>
        <p:nvSpPr>
          <p:cNvPr id="3" name="Title 2"/>
          <p:cNvSpPr>
            <a:spLocks noGrp="1"/>
          </p:cNvSpPr>
          <p:nvPr>
            <p:ph type="title"/>
          </p:nvPr>
        </p:nvSpPr>
        <p:spPr/>
        <p:txBody>
          <a:bodyPr/>
          <a:lstStyle/>
          <a:p>
            <a:r>
              <a:rPr lang="en-NZ" dirty="0"/>
              <a:t>Azure Service </a:t>
            </a:r>
            <a:r>
              <a:rPr lang="en-NZ" dirty="0" smtClean="0"/>
              <a:t>Bus – Queues</a:t>
            </a:r>
            <a:endParaRPr lang="en-NZ" sz="3672" dirty="0">
              <a:solidFill>
                <a:schemeClr val="accent1"/>
              </a:solidFill>
            </a:endParaRPr>
          </a:p>
        </p:txBody>
      </p:sp>
      <p:sp>
        <p:nvSpPr>
          <p:cNvPr id="5" name="Dark Gray"/>
          <p:cNvSpPr/>
          <p:nvPr/>
        </p:nvSpPr>
        <p:spPr bwMode="auto">
          <a:xfrm>
            <a:off x="8466059" y="5033935"/>
            <a:ext cx="3721272" cy="1854872"/>
          </a:xfrm>
          <a:prstGeom prst="roundRect">
            <a:avLst>
              <a:gd name="adj" fmla="val 0"/>
            </a:avLst>
          </a:prstGeom>
          <a:solidFill>
            <a:srgbClr val="363535"/>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2244" kern="0" dirty="0">
              <a:solidFill>
                <a:srgbClr val="FFFFFF">
                  <a:alpha val="99000"/>
                </a:srgbClr>
              </a:solidFill>
              <a:latin typeface="Segoe UI"/>
              <a:ea typeface="Segoe UI" pitchFamily="34" charset="0"/>
              <a:cs typeface="Segoe UI"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8801" y="4805938"/>
            <a:ext cx="1048557" cy="1048557"/>
          </a:xfrm>
          <a:prstGeom prst="rect">
            <a:avLst/>
          </a:prstGeom>
        </p:spPr>
      </p:pic>
      <p:sp>
        <p:nvSpPr>
          <p:cNvPr id="7" name="Freeform 6"/>
          <p:cNvSpPr>
            <a:spLocks noChangeAspect="1" noEditPoints="1"/>
          </p:cNvSpPr>
          <p:nvPr/>
        </p:nvSpPr>
        <p:spPr bwMode="auto">
          <a:xfrm>
            <a:off x="11453802" y="6129545"/>
            <a:ext cx="351115" cy="461448"/>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FFFFFF"/>
              </a:solidFill>
            </a:endParaRPr>
          </a:p>
        </p:txBody>
      </p:sp>
      <p:sp>
        <p:nvSpPr>
          <p:cNvPr id="8" name="TextBox 7"/>
          <p:cNvSpPr txBox="1"/>
          <p:nvPr/>
        </p:nvSpPr>
        <p:spPr>
          <a:xfrm>
            <a:off x="9090598" y="5033934"/>
            <a:ext cx="2591666" cy="649454"/>
          </a:xfrm>
          <a:prstGeom prst="rect">
            <a:avLst/>
          </a:prstGeom>
          <a:noFill/>
        </p:spPr>
        <p:txBody>
          <a:bodyPr wrap="none" lIns="93260" tIns="93260" rIns="93260" bIns="93260" rtlCol="0">
            <a:spAutoFit/>
          </a:bodyPr>
          <a:lstStyle/>
          <a:p>
            <a:pPr defTabSz="932559">
              <a:lnSpc>
                <a:spcPct val="90000"/>
              </a:lnSpc>
              <a:spcBef>
                <a:spcPct val="20000"/>
              </a:spcBef>
              <a:buSzPct val="90000"/>
              <a:defRPr/>
            </a:pPr>
            <a:r>
              <a:rPr lang="en-NZ" sz="3264" kern="0" dirty="0">
                <a:solidFill>
                  <a:srgbClr val="FFFFFF">
                    <a:alpha val="99000"/>
                  </a:srgbClr>
                </a:solidFill>
              </a:rPr>
              <a:t>On-Premises</a:t>
            </a:r>
          </a:p>
        </p:txBody>
      </p:sp>
      <p:sp>
        <p:nvSpPr>
          <p:cNvPr id="9" name="Rectangle 8"/>
          <p:cNvSpPr/>
          <p:nvPr/>
        </p:nvSpPr>
        <p:spPr>
          <a:xfrm>
            <a:off x="9090598" y="5854496"/>
            <a:ext cx="1768888" cy="705941"/>
          </a:xfrm>
          <a:prstGeom prst="rect">
            <a:avLst/>
          </a:prstGeom>
          <a:solidFill>
            <a:schemeClr val="accent2"/>
          </a:solidFill>
          <a:ln w="25400" cap="flat" cmpd="sng" algn="ctr">
            <a:noFill/>
            <a:prstDash val="solid"/>
          </a:ln>
          <a:effectLst/>
        </p:spPr>
        <p:txBody>
          <a:bodyPr rtlCol="0" anchor="ctr"/>
          <a:lstStyle/>
          <a:p>
            <a:pPr algn="ctr" defTabSz="932559">
              <a:defRPr/>
            </a:pPr>
            <a:r>
              <a:rPr lang="fi-FI" sz="1632" kern="0" dirty="0" smtClean="0">
                <a:solidFill>
                  <a:schemeClr val="accent3"/>
                </a:solidFill>
                <a:latin typeface="Segoe UI"/>
              </a:rPr>
              <a:t>BizTalk/WCF IIS </a:t>
            </a:r>
            <a:r>
              <a:rPr lang="fi-FI" sz="1632" kern="0" dirty="0">
                <a:solidFill>
                  <a:schemeClr val="accent3"/>
                </a:solidFill>
                <a:latin typeface="Segoe UI"/>
              </a:rPr>
              <a:t>SB Messaging Binding</a:t>
            </a:r>
          </a:p>
        </p:txBody>
      </p:sp>
      <p:sp>
        <p:nvSpPr>
          <p:cNvPr id="10" name="Right Arrow 9"/>
          <p:cNvSpPr/>
          <p:nvPr/>
        </p:nvSpPr>
        <p:spPr bwMode="auto">
          <a:xfrm>
            <a:off x="10851382" y="6289105"/>
            <a:ext cx="548120" cy="281897"/>
          </a:xfrm>
          <a:prstGeom prst="rightArrow">
            <a:avLst/>
          </a:prstGeom>
          <a:solidFill>
            <a:srgbClr val="3397D3"/>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a:defRPr/>
            </a:pPr>
            <a:endParaRPr lang="en-NZ" sz="2244" kern="0" dirty="0">
              <a:solidFill>
                <a:srgbClr val="FFFFFF">
                  <a:alpha val="98824"/>
                </a:srgbClr>
              </a:solidFill>
              <a:latin typeface="Segoe UI"/>
              <a:ea typeface="Segoe UI" pitchFamily="34" charset="0"/>
              <a:cs typeface="Segoe UI" pitchFamily="34" charset="0"/>
            </a:endParaRPr>
          </a:p>
        </p:txBody>
      </p:sp>
      <p:sp>
        <p:nvSpPr>
          <p:cNvPr id="38" name="Right Arrow 37"/>
          <p:cNvSpPr/>
          <p:nvPr/>
        </p:nvSpPr>
        <p:spPr bwMode="auto">
          <a:xfrm>
            <a:off x="3020264" y="2982183"/>
            <a:ext cx="3285851"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pic>
        <p:nvPicPr>
          <p:cNvPr id="2" name="Picture 1"/>
          <p:cNvPicPr>
            <a:picLocks noChangeAspect="1"/>
          </p:cNvPicPr>
          <p:nvPr/>
        </p:nvPicPr>
        <p:blipFill>
          <a:blip r:embed="rId5"/>
          <a:stretch>
            <a:fillRect/>
          </a:stretch>
        </p:blipFill>
        <p:spPr>
          <a:xfrm>
            <a:off x="953742" y="1765369"/>
            <a:ext cx="1846715" cy="4489319"/>
          </a:xfrm>
          <a:prstGeom prst="rect">
            <a:avLst/>
          </a:prstGeom>
        </p:spPr>
      </p:pic>
      <p:sp>
        <p:nvSpPr>
          <p:cNvPr id="12" name="Rectangle 11"/>
          <p:cNvSpPr/>
          <p:nvPr/>
        </p:nvSpPr>
        <p:spPr>
          <a:xfrm>
            <a:off x="620120" y="6068361"/>
            <a:ext cx="2400144" cy="923330"/>
          </a:xfrm>
          <a:prstGeom prst="rect">
            <a:avLst/>
          </a:prstGeom>
        </p:spPr>
        <p:txBody>
          <a:bodyPr wrap="none">
            <a:spAutoFit/>
          </a:bodyPr>
          <a:lstStyle/>
          <a:p>
            <a:r>
              <a:rPr lang="en-NZ" sz="5400" spc="-102" dirty="0">
                <a:ln w="3175">
                  <a:noFill/>
                </a:ln>
                <a:solidFill>
                  <a:schemeClr val="tx2"/>
                </a:solidFill>
                <a:latin typeface="+mj-lt"/>
                <a:cs typeface="Segoe UI" pitchFamily="34" charset="0"/>
              </a:rPr>
              <a:t>Senders</a:t>
            </a:r>
          </a:p>
        </p:txBody>
      </p:sp>
      <p:grpSp>
        <p:nvGrpSpPr>
          <p:cNvPr id="13" name="Group 12"/>
          <p:cNvGrpSpPr/>
          <p:nvPr/>
        </p:nvGrpSpPr>
        <p:grpSpPr>
          <a:xfrm>
            <a:off x="4976957" y="3854329"/>
            <a:ext cx="2761339" cy="2302015"/>
            <a:chOff x="5110404" y="4149745"/>
            <a:chExt cx="2761339" cy="2302015"/>
          </a:xfrm>
        </p:grpSpPr>
        <p:sp>
          <p:nvSpPr>
            <p:cNvPr id="17" name="Rectangle 16"/>
            <p:cNvSpPr/>
            <p:nvPr/>
          </p:nvSpPr>
          <p:spPr>
            <a:xfrm>
              <a:off x="5110404" y="4149745"/>
              <a:ext cx="2761339" cy="2302015"/>
            </a:xfrm>
            <a:prstGeom prst="rect">
              <a:avLst/>
            </a:prstGeom>
            <a:solidFill>
              <a:schemeClr val="accent5"/>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algn="ctr" defTabSz="977900">
                <a:lnSpc>
                  <a:spcPct val="90000"/>
                </a:lnSpc>
                <a:spcBef>
                  <a:spcPct val="0"/>
                </a:spcBef>
                <a:spcAft>
                  <a:spcPct val="35000"/>
                </a:spcAft>
              </a:pPr>
              <a:r>
                <a:rPr lang="en-US" sz="2400" dirty="0" smtClean="0">
                  <a:gradFill>
                    <a:gsLst>
                      <a:gs pos="7692">
                        <a:srgbClr val="FFFFFF"/>
                      </a:gs>
                      <a:gs pos="18803">
                        <a:srgbClr val="FFFFFF"/>
                      </a:gs>
                    </a:gsLst>
                    <a:lin ang="5400000" scaled="0"/>
                  </a:gradFill>
                </a:rPr>
                <a:t>Message</a:t>
              </a:r>
              <a:endParaRPr lang="en-US" sz="2400" dirty="0">
                <a:gradFill>
                  <a:gsLst>
                    <a:gs pos="7692">
                      <a:srgbClr val="FFFFFF"/>
                    </a:gs>
                    <a:gs pos="18803">
                      <a:srgbClr val="FFFFFF"/>
                    </a:gs>
                  </a:gsLst>
                  <a:lin ang="5400000" scaled="0"/>
                </a:gradFill>
              </a:endParaRPr>
            </a:p>
          </p:txBody>
        </p:sp>
        <p:sp>
          <p:nvSpPr>
            <p:cNvPr id="18" name="Rectangle 17"/>
            <p:cNvSpPr/>
            <p:nvPr/>
          </p:nvSpPr>
          <p:spPr>
            <a:xfrm>
              <a:off x="5147015" y="4661433"/>
              <a:ext cx="1340382" cy="1745243"/>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Body</a:t>
              </a:r>
            </a:p>
            <a:p>
              <a:pPr algn="ctr" defTabSz="977900">
                <a:lnSpc>
                  <a:spcPct val="90000"/>
                </a:lnSpc>
                <a:spcBef>
                  <a:spcPct val="0"/>
                </a:spcBef>
                <a:spcAft>
                  <a:spcPct val="35000"/>
                </a:spcAft>
              </a:pPr>
              <a:endParaRPr lang="en-US" sz="1400" dirty="0">
                <a:gradFill>
                  <a:gsLst>
                    <a:gs pos="7692">
                      <a:srgbClr val="FFFFFF"/>
                    </a:gs>
                    <a:gs pos="18803">
                      <a:srgbClr val="FFFFFF"/>
                    </a:gs>
                  </a:gsLst>
                  <a:lin ang="5400000" scaled="0"/>
                </a:gradFill>
              </a:endParaRPr>
            </a:p>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1010101011010101011010101010101010101010</a:t>
              </a:r>
              <a:endParaRPr lang="en-US" sz="1400" dirty="0">
                <a:gradFill>
                  <a:gsLst>
                    <a:gs pos="7692">
                      <a:srgbClr val="FFFFFF"/>
                    </a:gs>
                    <a:gs pos="18803">
                      <a:srgbClr val="FFFFFF"/>
                    </a:gs>
                  </a:gsLst>
                  <a:lin ang="5400000" scaled="0"/>
                </a:gradFill>
              </a:endParaRPr>
            </a:p>
          </p:txBody>
        </p:sp>
        <p:sp>
          <p:nvSpPr>
            <p:cNvPr id="19" name="Rectangle 18"/>
            <p:cNvSpPr/>
            <p:nvPr/>
          </p:nvSpPr>
          <p:spPr>
            <a:xfrm>
              <a:off x="6509379" y="4661433"/>
              <a:ext cx="1340382" cy="1729360"/>
            </a:xfrm>
            <a:prstGeom prst="rect">
              <a:avLst/>
            </a:prstGeom>
            <a:solidFill>
              <a:schemeClr val="accent4"/>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Properties</a:t>
              </a:r>
            </a:p>
            <a:p>
              <a:pPr algn="ctr" defTabSz="977900">
                <a:lnSpc>
                  <a:spcPct val="90000"/>
                </a:lnSpc>
                <a:spcBef>
                  <a:spcPct val="0"/>
                </a:spcBef>
                <a:spcAft>
                  <a:spcPct val="35000"/>
                </a:spcAft>
              </a:pPr>
              <a:endParaRPr lang="en-US" sz="1400" dirty="0" smtClean="0">
                <a:gradFill>
                  <a:gsLst>
                    <a:gs pos="7692">
                      <a:srgbClr val="FFFFFF"/>
                    </a:gs>
                    <a:gs pos="18803">
                      <a:srgbClr val="FFFFFF"/>
                    </a:gs>
                  </a:gsLst>
                  <a:lin ang="5400000" scaled="0"/>
                </a:gradFill>
              </a:endParaRPr>
            </a:p>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Key – Value</a:t>
              </a:r>
            </a:p>
            <a:p>
              <a:pPr algn="ctr" defTabSz="977900">
                <a:lnSpc>
                  <a:spcPct val="90000"/>
                </a:lnSpc>
                <a:spcBef>
                  <a:spcPct val="0"/>
                </a:spcBef>
                <a:spcAft>
                  <a:spcPct val="35000"/>
                </a:spcAft>
              </a:pPr>
              <a:r>
                <a:rPr lang="en-US" sz="1400" dirty="0">
                  <a:gradFill>
                    <a:gsLst>
                      <a:gs pos="7692">
                        <a:srgbClr val="FFFFFF"/>
                      </a:gs>
                      <a:gs pos="18803">
                        <a:srgbClr val="FFFFFF"/>
                      </a:gs>
                    </a:gsLst>
                    <a:lin ang="5400000" scaled="0"/>
                  </a:gradFill>
                </a:rPr>
                <a:t>Key - Value</a:t>
              </a:r>
            </a:p>
            <a:p>
              <a:pPr algn="ctr" defTabSz="977900">
                <a:lnSpc>
                  <a:spcPct val="90000"/>
                </a:lnSpc>
                <a:spcBef>
                  <a:spcPct val="0"/>
                </a:spcBef>
                <a:spcAft>
                  <a:spcPct val="35000"/>
                </a:spcAft>
              </a:pPr>
              <a:r>
                <a:rPr lang="en-US" sz="1400" dirty="0">
                  <a:gradFill>
                    <a:gsLst>
                      <a:gs pos="7692">
                        <a:srgbClr val="FFFFFF"/>
                      </a:gs>
                      <a:gs pos="18803">
                        <a:srgbClr val="FFFFFF"/>
                      </a:gs>
                    </a:gsLst>
                    <a:lin ang="5400000" scaled="0"/>
                  </a:gradFill>
                </a:rPr>
                <a:t>Key - Value</a:t>
              </a:r>
            </a:p>
            <a:p>
              <a:pPr algn="ctr" defTabSz="977900">
                <a:lnSpc>
                  <a:spcPct val="90000"/>
                </a:lnSpc>
                <a:spcBef>
                  <a:spcPct val="0"/>
                </a:spcBef>
                <a:spcAft>
                  <a:spcPct val="35000"/>
                </a:spcAft>
              </a:pPr>
              <a:endParaRPr lang="en-US" sz="1400" dirty="0" smtClean="0">
                <a:gradFill>
                  <a:gsLst>
                    <a:gs pos="7692">
                      <a:srgbClr val="FFFFFF"/>
                    </a:gs>
                    <a:gs pos="18803">
                      <a:srgbClr val="FFFFFF"/>
                    </a:gs>
                  </a:gsLst>
                  <a:lin ang="5400000" scaled="0"/>
                </a:gradFill>
              </a:endParaRPr>
            </a:p>
          </p:txBody>
        </p:sp>
      </p:grpSp>
      <p:sp>
        <p:nvSpPr>
          <p:cNvPr id="21" name="Rectangle 20"/>
          <p:cNvSpPr/>
          <p:nvPr/>
        </p:nvSpPr>
        <p:spPr>
          <a:xfrm>
            <a:off x="9567272" y="4166643"/>
            <a:ext cx="2506968" cy="923330"/>
          </a:xfrm>
          <a:prstGeom prst="rect">
            <a:avLst/>
          </a:prstGeom>
        </p:spPr>
        <p:txBody>
          <a:bodyPr wrap="none">
            <a:spAutoFit/>
          </a:bodyPr>
          <a:lstStyle/>
          <a:p>
            <a:r>
              <a:rPr lang="en-NZ" sz="5400" spc="-102" dirty="0" smtClean="0">
                <a:ln w="3175">
                  <a:noFill/>
                </a:ln>
                <a:solidFill>
                  <a:schemeClr val="tx2"/>
                </a:solidFill>
                <a:latin typeface="+mj-lt"/>
                <a:cs typeface="Segoe UI" pitchFamily="34" charset="0"/>
              </a:rPr>
              <a:t>Receiver</a:t>
            </a:r>
            <a:endParaRPr lang="en-NZ" sz="5400" spc="-102" dirty="0">
              <a:ln w="3175">
                <a:noFill/>
              </a:ln>
              <a:solidFill>
                <a:schemeClr val="tx2"/>
              </a:solidFill>
              <a:latin typeface="+mj-lt"/>
              <a:cs typeface="Segoe UI" pitchFamily="34" charset="0"/>
            </a:endParaRPr>
          </a:p>
        </p:txBody>
      </p:sp>
      <p:grpSp>
        <p:nvGrpSpPr>
          <p:cNvPr id="11" name="Group 10"/>
          <p:cNvGrpSpPr/>
          <p:nvPr/>
        </p:nvGrpSpPr>
        <p:grpSpPr>
          <a:xfrm>
            <a:off x="9211500" y="981534"/>
            <a:ext cx="2975831" cy="1854872"/>
            <a:chOff x="9211500" y="981534"/>
            <a:chExt cx="2975831" cy="1854872"/>
          </a:xfrm>
        </p:grpSpPr>
        <p:sp>
          <p:nvSpPr>
            <p:cNvPr id="22" name="Dark Gray"/>
            <p:cNvSpPr/>
            <p:nvPr/>
          </p:nvSpPr>
          <p:spPr bwMode="auto">
            <a:xfrm>
              <a:off x="9211500" y="981534"/>
              <a:ext cx="2954459" cy="1854872"/>
            </a:xfrm>
            <a:prstGeom prst="roundRect">
              <a:avLst>
                <a:gd name="adj" fmla="val 0"/>
              </a:avLst>
            </a:prstGeom>
            <a:solidFill>
              <a:srgbClr val="363535"/>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2244" kern="0" dirty="0">
                <a:solidFill>
                  <a:srgbClr val="FFFFFF">
                    <a:alpha val="99000"/>
                  </a:srgbClr>
                </a:solidFill>
                <a:latin typeface="Segoe UI"/>
                <a:ea typeface="Segoe UI" pitchFamily="34" charset="0"/>
                <a:cs typeface="Segoe UI" pitchFamily="34" charset="0"/>
              </a:endParaRPr>
            </a:p>
          </p:txBody>
        </p:sp>
        <p:sp>
          <p:nvSpPr>
            <p:cNvPr id="23" name="TextBox 22"/>
            <p:cNvSpPr txBox="1"/>
            <p:nvPr/>
          </p:nvSpPr>
          <p:spPr>
            <a:xfrm>
              <a:off x="9899056" y="1001547"/>
              <a:ext cx="2288275" cy="640453"/>
            </a:xfrm>
            <a:prstGeom prst="rect">
              <a:avLst/>
            </a:prstGeom>
            <a:noFill/>
          </p:spPr>
          <p:txBody>
            <a:bodyPr wrap="none" lIns="93260" tIns="93260" rIns="93260" bIns="93260" rtlCol="0">
              <a:spAutoFit/>
            </a:bodyPr>
            <a:lstStyle/>
            <a:p>
              <a:pPr defTabSz="932559">
                <a:lnSpc>
                  <a:spcPct val="90000"/>
                </a:lnSpc>
                <a:spcBef>
                  <a:spcPct val="20000"/>
                </a:spcBef>
                <a:buSzPct val="90000"/>
                <a:defRPr/>
              </a:pPr>
              <a:r>
                <a:rPr lang="en-NZ" sz="3264" kern="0" dirty="0" smtClean="0">
                  <a:solidFill>
                    <a:srgbClr val="FFFFFF">
                      <a:alpha val="99000"/>
                    </a:srgbClr>
                  </a:solidFill>
                </a:rPr>
                <a:t>Work Roles</a:t>
              </a:r>
              <a:endParaRPr lang="en-NZ" sz="3264" kern="0" dirty="0">
                <a:solidFill>
                  <a:srgbClr val="FFFFFF">
                    <a:alpha val="99000"/>
                  </a:srgbClr>
                </a:solidFill>
              </a:endParaRPr>
            </a:p>
          </p:txBody>
        </p:sp>
        <p:sp>
          <p:nvSpPr>
            <p:cNvPr id="24" name="Freeform 77"/>
            <p:cNvSpPr>
              <a:spLocks noEditPoints="1"/>
            </p:cNvSpPr>
            <p:nvPr/>
          </p:nvSpPr>
          <p:spPr bwMode="auto">
            <a:xfrm>
              <a:off x="9307380" y="1036879"/>
              <a:ext cx="649310" cy="445527"/>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2"/>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p:cNvGrpSpPr/>
          <p:nvPr/>
        </p:nvGrpSpPr>
        <p:grpSpPr>
          <a:xfrm>
            <a:off x="9420495" y="1397602"/>
            <a:ext cx="1400261" cy="1452584"/>
            <a:chOff x="7718487" y="895292"/>
            <a:chExt cx="2211488" cy="2211488"/>
          </a:xfrm>
        </p:grpSpPr>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8487" y="895292"/>
              <a:ext cx="2211488" cy="2211488"/>
            </a:xfrm>
            <a:prstGeom prst="rect">
              <a:avLst/>
            </a:prstGeom>
          </p:spPr>
        </p:pic>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76842" y="1484784"/>
              <a:ext cx="1219370" cy="1219370"/>
            </a:xfrm>
            <a:prstGeom prst="rect">
              <a:avLst/>
            </a:prstGeom>
          </p:spPr>
        </p:pic>
      </p:grpSp>
      <p:sp>
        <p:nvSpPr>
          <p:cNvPr id="32" name="Right Arrow 31"/>
          <p:cNvSpPr/>
          <p:nvPr/>
        </p:nvSpPr>
        <p:spPr bwMode="auto">
          <a:xfrm rot="19436172">
            <a:off x="7850584" y="2234231"/>
            <a:ext cx="1821556" cy="640632"/>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grpSp>
        <p:nvGrpSpPr>
          <p:cNvPr id="28" name="Group 27"/>
          <p:cNvGrpSpPr/>
          <p:nvPr/>
        </p:nvGrpSpPr>
        <p:grpSpPr>
          <a:xfrm>
            <a:off x="10561960" y="1397602"/>
            <a:ext cx="1400261" cy="1452584"/>
            <a:chOff x="7718487" y="895292"/>
            <a:chExt cx="2211488" cy="2211488"/>
          </a:xfrm>
        </p:grpSpPr>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8487" y="895292"/>
              <a:ext cx="2211488" cy="2211488"/>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76842" y="1484784"/>
              <a:ext cx="1219370" cy="1219370"/>
            </a:xfrm>
            <a:prstGeom prst="rect">
              <a:avLst/>
            </a:prstGeom>
          </p:spPr>
        </p:pic>
      </p:grpSp>
      <p:sp>
        <p:nvSpPr>
          <p:cNvPr id="37" name="Rectangle 36"/>
          <p:cNvSpPr/>
          <p:nvPr/>
        </p:nvSpPr>
        <p:spPr>
          <a:xfrm>
            <a:off x="6390039" y="2887427"/>
            <a:ext cx="1768888" cy="705941"/>
          </a:xfrm>
          <a:prstGeom prst="rect">
            <a:avLst/>
          </a:prstGeom>
          <a:solidFill>
            <a:schemeClr val="accent2"/>
          </a:solidFill>
          <a:ln w="25400" cap="flat" cmpd="sng" algn="ctr">
            <a:noFill/>
            <a:prstDash val="solid"/>
          </a:ln>
          <a:effectLst/>
        </p:spPr>
        <p:txBody>
          <a:bodyPr rtlCol="0" anchor="ctr"/>
          <a:lstStyle/>
          <a:p>
            <a:pPr defTabSz="932559">
              <a:defRPr/>
            </a:pPr>
            <a:r>
              <a:rPr lang="fi-FI" sz="1632" kern="0" dirty="0" smtClean="0">
                <a:solidFill>
                  <a:schemeClr val="accent3"/>
                </a:solidFill>
                <a:latin typeface="Segoe UI"/>
              </a:rPr>
              <a:t>Queue</a:t>
            </a:r>
            <a:endParaRPr lang="fi-FI" sz="1632" kern="0" dirty="0">
              <a:solidFill>
                <a:schemeClr val="accent3"/>
              </a:solidFill>
              <a:latin typeface="Segoe UI"/>
            </a:endParaRP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49134" y="2966956"/>
            <a:ext cx="733154" cy="564463"/>
          </a:xfrm>
          <a:prstGeom prst="rect">
            <a:avLst/>
          </a:prstGeom>
        </p:spPr>
      </p:pic>
    </p:spTree>
    <p:extLst>
      <p:ext uri="{BB962C8B-B14F-4D97-AF65-F5344CB8AC3E}">
        <p14:creationId xmlns:p14="http://schemas.microsoft.com/office/powerpoint/2010/main" val="3456096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nodeType="clickEffect">
                                  <p:stCondLst>
                                    <p:cond delay="0"/>
                                  </p:stCondLst>
                                  <p:childTnLst>
                                    <p:animEffect transition="out" filter="fade">
                                      <p:cBhvr>
                                        <p:cTn id="33" dur="500" tmFilter="0, 0; .2, .5; .8, .5; 1, 0"/>
                                        <p:tgtEl>
                                          <p:spTgt spid="25"/>
                                        </p:tgtEl>
                                      </p:cBhvr>
                                    </p:animEffect>
                                    <p:animScale>
                                      <p:cBhvr>
                                        <p:cTn id="34" dur="250" autoRev="1" fill="hold"/>
                                        <p:tgtEl>
                                          <p:spTgt spid="25"/>
                                        </p:tgtEl>
                                      </p:cBhvr>
                                      <p:by x="105000" y="105000"/>
                                    </p:animScale>
                                  </p:childTnLst>
                                </p:cTn>
                              </p:par>
                            </p:childTnLst>
                          </p:cTn>
                        </p:par>
                        <p:par>
                          <p:cTn id="35" fill="hold">
                            <p:stCondLst>
                              <p:cond delay="500"/>
                            </p:stCondLst>
                            <p:childTnLst>
                              <p:par>
                                <p:cTn id="36" presetID="2" presetClass="entr" presetSubtype="4" fill="hold" nodeType="afterEffect">
                                  <p:stCondLst>
                                    <p:cond delay="7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ppt_x"/>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9" grpId="0" animBg="1"/>
      <p:bldP spid="10" grpId="0" animBg="1"/>
      <p:bldP spid="38" grpId="0" animBg="1"/>
      <p:bldP spid="32" grpId="0" animBg="1"/>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C:\Users\chrisw\Desktop\Cloud Services 3.png"/>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6236478" y="-134546"/>
            <a:ext cx="6295446" cy="434081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chrisw\Desktop\Cloud Services 3.png"/>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064533" y="547059"/>
            <a:ext cx="6295446" cy="4340815"/>
          </a:xfrm>
          <a:prstGeom prst="rect">
            <a:avLst/>
          </a:prstGeom>
          <a:noFill/>
          <a:extLst>
            <a:ext uri="{909E8E84-426E-40DD-AFC4-6F175D3DCCD1}">
              <a14:hiddenFill xmlns:a14="http://schemas.microsoft.com/office/drawing/2010/main">
                <a:solidFill>
                  <a:srgbClr val="FFFFFF"/>
                </a:solidFill>
              </a14:hiddenFill>
            </a:ext>
          </a:extLst>
        </p:spPr>
      </p:pic>
      <p:sp>
        <p:nvSpPr>
          <p:cNvPr id="39" name="Right Arrow 38"/>
          <p:cNvSpPr/>
          <p:nvPr/>
        </p:nvSpPr>
        <p:spPr bwMode="auto">
          <a:xfrm rot="3126130">
            <a:off x="7238028" y="3752660"/>
            <a:ext cx="2288806"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sp>
        <p:nvSpPr>
          <p:cNvPr id="3" name="Title 2"/>
          <p:cNvSpPr>
            <a:spLocks noGrp="1"/>
          </p:cNvSpPr>
          <p:nvPr>
            <p:ph type="title"/>
          </p:nvPr>
        </p:nvSpPr>
        <p:spPr/>
        <p:txBody>
          <a:bodyPr/>
          <a:lstStyle/>
          <a:p>
            <a:r>
              <a:rPr lang="en-NZ" dirty="0"/>
              <a:t>Azure Service </a:t>
            </a:r>
            <a:r>
              <a:rPr lang="en-NZ" dirty="0" smtClean="0"/>
              <a:t>Bus – Topics</a:t>
            </a:r>
            <a:endParaRPr lang="en-NZ" sz="3672" dirty="0">
              <a:solidFill>
                <a:schemeClr val="accent1"/>
              </a:solidFill>
            </a:endParaRPr>
          </a:p>
        </p:txBody>
      </p:sp>
      <p:sp>
        <p:nvSpPr>
          <p:cNvPr id="5" name="Dark Gray"/>
          <p:cNvSpPr/>
          <p:nvPr/>
        </p:nvSpPr>
        <p:spPr bwMode="auto">
          <a:xfrm>
            <a:off x="8466059" y="5033935"/>
            <a:ext cx="3721272" cy="1854872"/>
          </a:xfrm>
          <a:prstGeom prst="roundRect">
            <a:avLst>
              <a:gd name="adj" fmla="val 0"/>
            </a:avLst>
          </a:prstGeom>
          <a:solidFill>
            <a:srgbClr val="363535"/>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2244" kern="0" dirty="0">
              <a:solidFill>
                <a:srgbClr val="FFFFFF">
                  <a:alpha val="99000"/>
                </a:srgbClr>
              </a:solidFill>
              <a:latin typeface="Segoe UI"/>
              <a:ea typeface="Segoe UI" pitchFamily="34" charset="0"/>
              <a:cs typeface="Segoe UI"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8801" y="4805938"/>
            <a:ext cx="1048557" cy="1048557"/>
          </a:xfrm>
          <a:prstGeom prst="rect">
            <a:avLst/>
          </a:prstGeom>
        </p:spPr>
      </p:pic>
      <p:sp>
        <p:nvSpPr>
          <p:cNvPr id="7" name="Freeform 6"/>
          <p:cNvSpPr>
            <a:spLocks noChangeAspect="1" noEditPoints="1"/>
          </p:cNvSpPr>
          <p:nvPr/>
        </p:nvSpPr>
        <p:spPr bwMode="auto">
          <a:xfrm>
            <a:off x="11453802" y="6129545"/>
            <a:ext cx="351115" cy="461448"/>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FFFFFF"/>
              </a:solidFill>
            </a:endParaRPr>
          </a:p>
        </p:txBody>
      </p:sp>
      <p:sp>
        <p:nvSpPr>
          <p:cNvPr id="8" name="TextBox 7"/>
          <p:cNvSpPr txBox="1"/>
          <p:nvPr/>
        </p:nvSpPr>
        <p:spPr>
          <a:xfrm>
            <a:off x="9090598" y="5033934"/>
            <a:ext cx="2591666" cy="649454"/>
          </a:xfrm>
          <a:prstGeom prst="rect">
            <a:avLst/>
          </a:prstGeom>
          <a:noFill/>
        </p:spPr>
        <p:txBody>
          <a:bodyPr wrap="none" lIns="93260" tIns="93260" rIns="93260" bIns="93260" rtlCol="0">
            <a:spAutoFit/>
          </a:bodyPr>
          <a:lstStyle/>
          <a:p>
            <a:pPr defTabSz="932559">
              <a:lnSpc>
                <a:spcPct val="90000"/>
              </a:lnSpc>
              <a:spcBef>
                <a:spcPct val="20000"/>
              </a:spcBef>
              <a:buSzPct val="90000"/>
              <a:defRPr/>
            </a:pPr>
            <a:r>
              <a:rPr lang="en-NZ" sz="3264" kern="0" dirty="0">
                <a:solidFill>
                  <a:srgbClr val="FFFFFF">
                    <a:alpha val="99000"/>
                  </a:srgbClr>
                </a:solidFill>
              </a:rPr>
              <a:t>On-Premises</a:t>
            </a:r>
          </a:p>
        </p:txBody>
      </p:sp>
      <p:sp>
        <p:nvSpPr>
          <p:cNvPr id="9" name="Rectangle 8"/>
          <p:cNvSpPr/>
          <p:nvPr/>
        </p:nvSpPr>
        <p:spPr>
          <a:xfrm>
            <a:off x="9090598" y="5854496"/>
            <a:ext cx="1768888" cy="705941"/>
          </a:xfrm>
          <a:prstGeom prst="rect">
            <a:avLst/>
          </a:prstGeom>
          <a:solidFill>
            <a:schemeClr val="accent2"/>
          </a:solidFill>
          <a:ln w="25400" cap="flat" cmpd="sng" algn="ctr">
            <a:noFill/>
            <a:prstDash val="solid"/>
          </a:ln>
          <a:effectLst/>
        </p:spPr>
        <p:txBody>
          <a:bodyPr rtlCol="0" anchor="ctr"/>
          <a:lstStyle/>
          <a:p>
            <a:pPr algn="ctr" defTabSz="932559">
              <a:defRPr/>
            </a:pPr>
            <a:r>
              <a:rPr lang="fi-FI" sz="1632" kern="0" dirty="0" smtClean="0">
                <a:solidFill>
                  <a:schemeClr val="accent3"/>
                </a:solidFill>
                <a:latin typeface="Segoe UI"/>
              </a:rPr>
              <a:t>BizTalk/WCF IIS </a:t>
            </a:r>
            <a:r>
              <a:rPr lang="fi-FI" sz="1632" kern="0" dirty="0">
                <a:solidFill>
                  <a:schemeClr val="accent3"/>
                </a:solidFill>
                <a:latin typeface="Segoe UI"/>
              </a:rPr>
              <a:t>SB Messaging Binding</a:t>
            </a:r>
          </a:p>
        </p:txBody>
      </p:sp>
      <p:sp>
        <p:nvSpPr>
          <p:cNvPr id="10" name="Right Arrow 9"/>
          <p:cNvSpPr/>
          <p:nvPr/>
        </p:nvSpPr>
        <p:spPr bwMode="auto">
          <a:xfrm>
            <a:off x="10851382" y="6289105"/>
            <a:ext cx="548120" cy="281897"/>
          </a:xfrm>
          <a:prstGeom prst="rightArrow">
            <a:avLst/>
          </a:prstGeom>
          <a:solidFill>
            <a:srgbClr val="3397D3"/>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a:defRPr/>
            </a:pPr>
            <a:endParaRPr lang="en-NZ" sz="2244" kern="0" dirty="0">
              <a:solidFill>
                <a:srgbClr val="FFFFFF">
                  <a:alpha val="98824"/>
                </a:srgbClr>
              </a:solidFill>
              <a:latin typeface="Segoe UI"/>
              <a:ea typeface="Segoe UI" pitchFamily="34" charset="0"/>
              <a:cs typeface="Segoe UI" pitchFamily="34" charset="0"/>
            </a:endParaRPr>
          </a:p>
        </p:txBody>
      </p:sp>
      <p:sp>
        <p:nvSpPr>
          <p:cNvPr id="28" name="Right Arrow 27"/>
          <p:cNvSpPr/>
          <p:nvPr/>
        </p:nvSpPr>
        <p:spPr bwMode="auto">
          <a:xfrm rot="20035828">
            <a:off x="7792959" y="2046948"/>
            <a:ext cx="3459968"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sp>
        <p:nvSpPr>
          <p:cNvPr id="37" name="Rectangle 36"/>
          <p:cNvSpPr/>
          <p:nvPr/>
        </p:nvSpPr>
        <p:spPr>
          <a:xfrm>
            <a:off x="6390039" y="2887427"/>
            <a:ext cx="1768888" cy="705941"/>
          </a:xfrm>
          <a:prstGeom prst="rect">
            <a:avLst/>
          </a:prstGeom>
          <a:solidFill>
            <a:schemeClr val="accent2"/>
          </a:solidFill>
          <a:ln w="25400" cap="flat" cmpd="sng" algn="ctr">
            <a:noFill/>
            <a:prstDash val="solid"/>
          </a:ln>
          <a:effectLst/>
        </p:spPr>
        <p:txBody>
          <a:bodyPr rtlCol="0" anchor="ctr"/>
          <a:lstStyle/>
          <a:p>
            <a:pPr defTabSz="932559">
              <a:defRPr/>
            </a:pPr>
            <a:r>
              <a:rPr lang="fi-FI" sz="1632" kern="0" dirty="0" smtClean="0">
                <a:solidFill>
                  <a:schemeClr val="accent3"/>
                </a:solidFill>
                <a:latin typeface="Segoe UI"/>
              </a:rPr>
              <a:t>Topic</a:t>
            </a:r>
            <a:endParaRPr lang="fi-FI" sz="1632" kern="0" dirty="0">
              <a:solidFill>
                <a:schemeClr val="accent3"/>
              </a:solidFill>
              <a:latin typeface="Segoe UI"/>
            </a:endParaRPr>
          </a:p>
        </p:txBody>
      </p:sp>
      <p:sp>
        <p:nvSpPr>
          <p:cNvPr id="38" name="Right Arrow 37"/>
          <p:cNvSpPr/>
          <p:nvPr/>
        </p:nvSpPr>
        <p:spPr bwMode="auto">
          <a:xfrm>
            <a:off x="3020264" y="2982183"/>
            <a:ext cx="3285851"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pic>
        <p:nvPicPr>
          <p:cNvPr id="2" name="Picture 1"/>
          <p:cNvPicPr>
            <a:picLocks noChangeAspect="1"/>
          </p:cNvPicPr>
          <p:nvPr/>
        </p:nvPicPr>
        <p:blipFill>
          <a:blip r:embed="rId5"/>
          <a:stretch>
            <a:fillRect/>
          </a:stretch>
        </p:blipFill>
        <p:spPr>
          <a:xfrm>
            <a:off x="953742" y="1765369"/>
            <a:ext cx="1846715" cy="4489319"/>
          </a:xfrm>
          <a:prstGeom prst="rect">
            <a:avLst/>
          </a:prstGeom>
        </p:spPr>
      </p:pic>
      <p:sp>
        <p:nvSpPr>
          <p:cNvPr id="12" name="Rectangle 11"/>
          <p:cNvSpPr/>
          <p:nvPr/>
        </p:nvSpPr>
        <p:spPr>
          <a:xfrm>
            <a:off x="620120" y="6068361"/>
            <a:ext cx="2400144" cy="923330"/>
          </a:xfrm>
          <a:prstGeom prst="rect">
            <a:avLst/>
          </a:prstGeom>
        </p:spPr>
        <p:txBody>
          <a:bodyPr wrap="none">
            <a:spAutoFit/>
          </a:bodyPr>
          <a:lstStyle/>
          <a:p>
            <a:r>
              <a:rPr lang="en-NZ" sz="5400" spc="-102" dirty="0">
                <a:ln w="3175">
                  <a:noFill/>
                </a:ln>
                <a:solidFill>
                  <a:schemeClr val="tx2"/>
                </a:solidFill>
                <a:latin typeface="+mj-lt"/>
                <a:cs typeface="Segoe UI" pitchFamily="34" charset="0"/>
              </a:rPr>
              <a:t>Senders</a:t>
            </a:r>
          </a:p>
        </p:txBody>
      </p:sp>
      <p:sp>
        <p:nvSpPr>
          <p:cNvPr id="21" name="Rectangle 20"/>
          <p:cNvSpPr/>
          <p:nvPr/>
        </p:nvSpPr>
        <p:spPr>
          <a:xfrm>
            <a:off x="9138789" y="4120228"/>
            <a:ext cx="3335272" cy="923330"/>
          </a:xfrm>
          <a:prstGeom prst="rect">
            <a:avLst/>
          </a:prstGeom>
        </p:spPr>
        <p:txBody>
          <a:bodyPr wrap="none">
            <a:spAutoFit/>
          </a:bodyPr>
          <a:lstStyle/>
          <a:p>
            <a:r>
              <a:rPr lang="en-NZ" sz="5400" spc="-102" dirty="0" smtClean="0">
                <a:ln w="3175">
                  <a:noFill/>
                </a:ln>
                <a:solidFill>
                  <a:schemeClr val="tx2"/>
                </a:solidFill>
                <a:latin typeface="+mj-lt"/>
                <a:cs typeface="Segoe UI" pitchFamily="34" charset="0"/>
              </a:rPr>
              <a:t>Subscribers</a:t>
            </a:r>
            <a:endParaRPr lang="en-NZ" sz="5400" spc="-102" dirty="0">
              <a:ln w="3175">
                <a:noFill/>
              </a:ln>
              <a:solidFill>
                <a:schemeClr val="tx2"/>
              </a:solidFill>
              <a:latin typeface="+mj-lt"/>
              <a:cs typeface="Segoe UI" pitchFamily="34" charset="0"/>
            </a:endParaRPr>
          </a:p>
        </p:txBody>
      </p:sp>
      <p:sp>
        <p:nvSpPr>
          <p:cNvPr id="11" name="Quad Arrow 10"/>
          <p:cNvSpPr/>
          <p:nvPr/>
        </p:nvSpPr>
        <p:spPr bwMode="auto">
          <a:xfrm>
            <a:off x="7086600" y="2955535"/>
            <a:ext cx="1000125" cy="575885"/>
          </a:xfrm>
          <a:prstGeom prst="quadArrow">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2" name="Group 21"/>
          <p:cNvGrpSpPr/>
          <p:nvPr/>
        </p:nvGrpSpPr>
        <p:grpSpPr>
          <a:xfrm>
            <a:off x="10889269" y="386099"/>
            <a:ext cx="1400261" cy="1452584"/>
            <a:chOff x="7718487" y="895292"/>
            <a:chExt cx="2211488" cy="2211488"/>
          </a:xfrm>
        </p:grpSpPr>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8487" y="895292"/>
              <a:ext cx="2211488" cy="2211488"/>
            </a:xfrm>
            <a:prstGeom prst="rect">
              <a:avLst/>
            </a:prstGeom>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76842" y="1484784"/>
              <a:ext cx="1219370" cy="1219370"/>
            </a:xfrm>
            <a:prstGeom prst="rect">
              <a:avLst/>
            </a:prstGeom>
          </p:spPr>
        </p:pic>
      </p:grpSp>
      <p:sp>
        <p:nvSpPr>
          <p:cNvPr id="25" name="TextBox 24"/>
          <p:cNvSpPr txBox="1"/>
          <p:nvPr/>
        </p:nvSpPr>
        <p:spPr>
          <a:xfrm>
            <a:off x="9347358" y="853858"/>
            <a:ext cx="1945271" cy="517065"/>
          </a:xfrm>
          <a:prstGeom prst="rect">
            <a:avLst/>
          </a:prstGeom>
          <a:noFill/>
        </p:spPr>
        <p:txBody>
          <a:bodyPr wrap="square" lIns="91440" tIns="91440" rIns="91440" bIns="91440" rtlCol="0">
            <a:spAutoFit/>
          </a:bodyPr>
          <a:lstStyle/>
          <a:p>
            <a:pPr algn="ctr">
              <a:lnSpc>
                <a:spcPct val="90000"/>
              </a:lnSpc>
              <a:spcBef>
                <a:spcPct val="20000"/>
              </a:spcBef>
              <a:buSzPct val="90000"/>
            </a:pPr>
            <a:r>
              <a:rPr lang="en-US" sz="2400" dirty="0" smtClean="0">
                <a:solidFill>
                  <a:schemeClr val="tx1">
                    <a:alpha val="99000"/>
                  </a:schemeClr>
                </a:solidFill>
              </a:rPr>
              <a:t>Worker Role</a:t>
            </a:r>
          </a:p>
        </p:txBody>
      </p:sp>
      <p:sp>
        <p:nvSpPr>
          <p:cNvPr id="27" name="Rectangle 26"/>
          <p:cNvSpPr/>
          <p:nvPr/>
        </p:nvSpPr>
        <p:spPr>
          <a:xfrm>
            <a:off x="8424067" y="1471205"/>
            <a:ext cx="1340382" cy="481041"/>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Filter = True</a:t>
            </a:r>
            <a:endParaRPr lang="en-US" sz="1400" dirty="0">
              <a:gradFill>
                <a:gsLst>
                  <a:gs pos="7692">
                    <a:srgbClr val="FFFFFF"/>
                  </a:gs>
                  <a:gs pos="18803">
                    <a:srgbClr val="FFFFFF"/>
                  </a:gs>
                </a:gsLst>
                <a:lin ang="5400000" scaled="0"/>
              </a:gradFill>
            </a:endParaRPr>
          </a:p>
        </p:txBody>
      </p:sp>
      <p:sp>
        <p:nvSpPr>
          <p:cNvPr id="29" name="Rectangle 28"/>
          <p:cNvSpPr/>
          <p:nvPr/>
        </p:nvSpPr>
        <p:spPr>
          <a:xfrm>
            <a:off x="6625144" y="4037852"/>
            <a:ext cx="1568576" cy="681605"/>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Sub Filter:</a:t>
            </a:r>
          </a:p>
          <a:p>
            <a:pPr algn="ctr" defTabSz="977900">
              <a:lnSpc>
                <a:spcPct val="90000"/>
              </a:lnSpc>
              <a:spcBef>
                <a:spcPct val="0"/>
              </a:spcBef>
              <a:spcAft>
                <a:spcPct val="35000"/>
              </a:spcAft>
            </a:pPr>
            <a:r>
              <a:rPr lang="en-US" sz="1400" dirty="0" smtClean="0">
                <a:gradFill>
                  <a:gsLst>
                    <a:gs pos="7692">
                      <a:srgbClr val="FFFFFF"/>
                    </a:gs>
                    <a:gs pos="18803">
                      <a:srgbClr val="FFFFFF"/>
                    </a:gs>
                  </a:gsLst>
                  <a:lin ang="5400000" scaled="0"/>
                </a:gradFill>
              </a:rPr>
              <a:t>Location = AKL</a:t>
            </a:r>
            <a:endParaRPr lang="en-US" sz="1400" dirty="0">
              <a:gradFill>
                <a:gsLst>
                  <a:gs pos="7692">
                    <a:srgbClr val="FFFFFF"/>
                  </a:gs>
                  <a:gs pos="18803">
                    <a:srgbClr val="FFFFFF"/>
                  </a:gs>
                </a:gsLst>
                <a:lin ang="5400000" scaled="0"/>
              </a:gradFill>
            </a:endParaRPr>
          </a:p>
        </p:txBody>
      </p:sp>
    </p:spTree>
    <p:extLst>
      <p:ext uri="{BB962C8B-B14F-4D97-AF65-F5344CB8AC3E}">
        <p14:creationId xmlns:p14="http://schemas.microsoft.com/office/powerpoint/2010/main" val="4046552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9" grpId="0" animBg="1"/>
      <p:bldP spid="10" grpId="0" animBg="1"/>
      <p:bldP spid="28" grpId="0" animBg="1"/>
      <p:bldP spid="37" grpId="0" animBg="1"/>
      <p:bldP spid="38" grpId="0" animBg="1"/>
      <p:bldP spid="11" grpId="0" animBg="1"/>
      <p:bldP spid="27"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hrisw\Desktop\Cloud Services 3.png"/>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064533" y="547059"/>
            <a:ext cx="6295446" cy="4340815"/>
          </a:xfrm>
          <a:prstGeom prst="rect">
            <a:avLst/>
          </a:prstGeom>
          <a:noFill/>
          <a:extLst>
            <a:ext uri="{909E8E84-426E-40DD-AFC4-6F175D3DCCD1}">
              <a14:hiddenFill xmlns:a14="http://schemas.microsoft.com/office/drawing/2010/main">
                <a:solidFill>
                  <a:srgbClr val="FFFFFF"/>
                </a:solidFill>
              </a14:hiddenFill>
            </a:ext>
          </a:extLst>
        </p:spPr>
      </p:pic>
      <p:sp>
        <p:nvSpPr>
          <p:cNvPr id="39" name="Right Arrow 38"/>
          <p:cNvSpPr/>
          <p:nvPr/>
        </p:nvSpPr>
        <p:spPr bwMode="auto">
          <a:xfrm rot="3126130">
            <a:off x="7238028" y="3752660"/>
            <a:ext cx="2288806"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sp>
        <p:nvSpPr>
          <p:cNvPr id="3" name="Title 2"/>
          <p:cNvSpPr>
            <a:spLocks noGrp="1"/>
          </p:cNvSpPr>
          <p:nvPr>
            <p:ph type="title"/>
          </p:nvPr>
        </p:nvSpPr>
        <p:spPr/>
        <p:txBody>
          <a:bodyPr/>
          <a:lstStyle/>
          <a:p>
            <a:r>
              <a:rPr lang="en-NZ" dirty="0"/>
              <a:t>Azure Service </a:t>
            </a:r>
            <a:r>
              <a:rPr lang="en-NZ" dirty="0" smtClean="0"/>
              <a:t>Bus – Relay</a:t>
            </a:r>
            <a:br>
              <a:rPr lang="en-NZ" dirty="0" smtClean="0"/>
            </a:br>
            <a:r>
              <a:rPr lang="en-NZ" sz="3672" dirty="0">
                <a:solidFill>
                  <a:schemeClr val="accent1"/>
                </a:solidFill>
              </a:rPr>
              <a:t>Securely extend integration reach</a:t>
            </a:r>
          </a:p>
        </p:txBody>
      </p:sp>
      <p:sp>
        <p:nvSpPr>
          <p:cNvPr id="24" name="Rectangle 23"/>
          <p:cNvSpPr/>
          <p:nvPr/>
        </p:nvSpPr>
        <p:spPr bwMode="auto">
          <a:xfrm>
            <a:off x="1008257" y="2128827"/>
            <a:ext cx="1710447" cy="400071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NZ" sz="2448" dirty="0">
              <a:gradFill>
                <a:gsLst>
                  <a:gs pos="0">
                    <a:srgbClr val="FFFFFF"/>
                  </a:gs>
                  <a:gs pos="100000">
                    <a:srgbClr val="FFFFFF"/>
                  </a:gs>
                </a:gsLst>
                <a:lin ang="5400000" scaled="0"/>
              </a:gradFill>
              <a:ea typeface="Segoe UI" pitchFamily="34" charset="0"/>
              <a:cs typeface="Segoe UI" pitchFamily="34" charset="0"/>
            </a:endParaRPr>
          </a:p>
        </p:txBody>
      </p:sp>
      <p:grpSp>
        <p:nvGrpSpPr>
          <p:cNvPr id="25" name="Group 24"/>
          <p:cNvGrpSpPr/>
          <p:nvPr/>
        </p:nvGrpSpPr>
        <p:grpSpPr>
          <a:xfrm>
            <a:off x="984646" y="1777825"/>
            <a:ext cx="1787901" cy="1833121"/>
            <a:chOff x="1001434" y="1378662"/>
            <a:chExt cx="2529738" cy="2571107"/>
          </a:xfrm>
        </p:grpSpPr>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434" y="1378662"/>
              <a:ext cx="2438741" cy="2438741"/>
            </a:xfrm>
            <a:prstGeom prst="rect">
              <a:avLst/>
            </a:prstGeom>
          </p:spPr>
        </p:pic>
        <p:sp>
          <p:nvSpPr>
            <p:cNvPr id="27" name="TextBox 26"/>
            <p:cNvSpPr txBox="1"/>
            <p:nvPr/>
          </p:nvSpPr>
          <p:spPr>
            <a:xfrm>
              <a:off x="1141558" y="3200566"/>
              <a:ext cx="2389614" cy="749203"/>
            </a:xfrm>
            <a:prstGeom prst="rect">
              <a:avLst/>
            </a:prstGeom>
            <a:noFill/>
          </p:spPr>
          <p:txBody>
            <a:bodyPr wrap="none" lIns="93260" tIns="93260" rIns="93260" bIns="93260" rtlCol="0">
              <a:spAutoFit/>
            </a:bodyPr>
            <a:lstStyle/>
            <a:p>
              <a:pPr>
                <a:lnSpc>
                  <a:spcPct val="90000"/>
                </a:lnSpc>
                <a:spcBef>
                  <a:spcPct val="20000"/>
                </a:spcBef>
                <a:buSzPct val="90000"/>
              </a:pPr>
              <a:r>
                <a:rPr lang="en-US" sz="2448" dirty="0">
                  <a:solidFill>
                    <a:schemeClr val="bg1">
                      <a:alpha val="99000"/>
                    </a:schemeClr>
                  </a:solidFill>
                </a:rPr>
                <a:t>Customers</a:t>
              </a:r>
            </a:p>
          </p:txBody>
        </p:sp>
      </p:grpSp>
      <p:grpSp>
        <p:nvGrpSpPr>
          <p:cNvPr id="28" name="Group 27"/>
          <p:cNvGrpSpPr/>
          <p:nvPr/>
        </p:nvGrpSpPr>
        <p:grpSpPr>
          <a:xfrm>
            <a:off x="971504" y="3200785"/>
            <a:ext cx="1723588" cy="1827999"/>
            <a:chOff x="597877" y="2780928"/>
            <a:chExt cx="2438741" cy="2563923"/>
          </a:xfrm>
        </p:grpSpPr>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877" y="2780928"/>
              <a:ext cx="2438741" cy="2438741"/>
            </a:xfrm>
            <a:prstGeom prst="rect">
              <a:avLst/>
            </a:prstGeom>
          </p:spPr>
        </p:pic>
        <p:sp>
          <p:nvSpPr>
            <p:cNvPr id="30" name="TextBox 29"/>
            <p:cNvSpPr txBox="1"/>
            <p:nvPr/>
          </p:nvSpPr>
          <p:spPr>
            <a:xfrm>
              <a:off x="878182" y="4595648"/>
              <a:ext cx="2101657" cy="749203"/>
            </a:xfrm>
            <a:prstGeom prst="rect">
              <a:avLst/>
            </a:prstGeom>
            <a:noFill/>
          </p:spPr>
          <p:txBody>
            <a:bodyPr wrap="none" lIns="93260" tIns="93260" rIns="93260" bIns="93260" rtlCol="0">
              <a:spAutoFit/>
            </a:bodyPr>
            <a:lstStyle/>
            <a:p>
              <a:pPr>
                <a:lnSpc>
                  <a:spcPct val="90000"/>
                </a:lnSpc>
                <a:spcBef>
                  <a:spcPct val="20000"/>
                </a:spcBef>
                <a:buSzPct val="90000"/>
              </a:pPr>
              <a:r>
                <a:rPr lang="en-US" sz="2448" dirty="0">
                  <a:solidFill>
                    <a:schemeClr val="bg1">
                      <a:alpha val="99000"/>
                    </a:schemeClr>
                  </a:solidFill>
                </a:rPr>
                <a:t>Suppliers</a:t>
              </a:r>
            </a:p>
          </p:txBody>
        </p:sp>
      </p:grpSp>
      <p:grpSp>
        <p:nvGrpSpPr>
          <p:cNvPr id="31" name="Group 30"/>
          <p:cNvGrpSpPr/>
          <p:nvPr/>
        </p:nvGrpSpPr>
        <p:grpSpPr>
          <a:xfrm>
            <a:off x="996451" y="4527921"/>
            <a:ext cx="1723588" cy="1738748"/>
            <a:chOff x="597876" y="4682570"/>
            <a:chExt cx="2438741" cy="2438741"/>
          </a:xfrm>
        </p:grpSpPr>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7876" y="4682570"/>
              <a:ext cx="2438741" cy="2438741"/>
            </a:xfrm>
            <a:prstGeom prst="rect">
              <a:avLst/>
            </a:prstGeom>
          </p:spPr>
        </p:pic>
        <p:sp>
          <p:nvSpPr>
            <p:cNvPr id="33" name="TextBox 32"/>
            <p:cNvSpPr txBox="1"/>
            <p:nvPr/>
          </p:nvSpPr>
          <p:spPr>
            <a:xfrm>
              <a:off x="853323" y="6237281"/>
              <a:ext cx="1973686" cy="749203"/>
            </a:xfrm>
            <a:prstGeom prst="rect">
              <a:avLst/>
            </a:prstGeom>
            <a:noFill/>
          </p:spPr>
          <p:txBody>
            <a:bodyPr wrap="none" lIns="93260" tIns="93260" rIns="93260" bIns="93260" rtlCol="0">
              <a:spAutoFit/>
            </a:bodyPr>
            <a:lstStyle/>
            <a:p>
              <a:pPr>
                <a:lnSpc>
                  <a:spcPct val="90000"/>
                </a:lnSpc>
                <a:spcBef>
                  <a:spcPct val="20000"/>
                </a:spcBef>
                <a:buSzPct val="90000"/>
              </a:pPr>
              <a:r>
                <a:rPr lang="en-US" sz="2448" dirty="0">
                  <a:solidFill>
                    <a:schemeClr val="bg1">
                      <a:alpha val="99000"/>
                    </a:schemeClr>
                  </a:solidFill>
                </a:rPr>
                <a:t>Logistics</a:t>
              </a:r>
            </a:p>
          </p:txBody>
        </p:sp>
      </p:grpSp>
      <p:sp>
        <p:nvSpPr>
          <p:cNvPr id="34" name="Right Arrow 33"/>
          <p:cNvSpPr/>
          <p:nvPr/>
        </p:nvSpPr>
        <p:spPr bwMode="auto">
          <a:xfrm rot="14050178">
            <a:off x="6645919" y="4384206"/>
            <a:ext cx="2469169"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sp>
        <p:nvSpPr>
          <p:cNvPr id="5" name="Dark Gray"/>
          <p:cNvSpPr/>
          <p:nvPr/>
        </p:nvSpPr>
        <p:spPr bwMode="auto">
          <a:xfrm>
            <a:off x="8466059" y="5033935"/>
            <a:ext cx="3721272" cy="1854872"/>
          </a:xfrm>
          <a:prstGeom prst="roundRect">
            <a:avLst>
              <a:gd name="adj" fmla="val 0"/>
            </a:avLst>
          </a:prstGeom>
          <a:solidFill>
            <a:srgbClr val="363535"/>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2244" kern="0" dirty="0">
              <a:solidFill>
                <a:srgbClr val="FFFFFF">
                  <a:alpha val="99000"/>
                </a:srgbClr>
              </a:solidFill>
              <a:latin typeface="Segoe UI"/>
              <a:ea typeface="Segoe UI" pitchFamily="34" charset="0"/>
              <a:cs typeface="Segoe UI" pitchFamily="34" charset="0"/>
            </a:endParaRPr>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98801" y="4805938"/>
            <a:ext cx="1048557" cy="1048557"/>
          </a:xfrm>
          <a:prstGeom prst="rect">
            <a:avLst/>
          </a:prstGeom>
        </p:spPr>
      </p:pic>
      <p:sp>
        <p:nvSpPr>
          <p:cNvPr id="7" name="Freeform 6"/>
          <p:cNvSpPr>
            <a:spLocks noChangeAspect="1" noEditPoints="1"/>
          </p:cNvSpPr>
          <p:nvPr/>
        </p:nvSpPr>
        <p:spPr bwMode="auto">
          <a:xfrm>
            <a:off x="11453802" y="6129545"/>
            <a:ext cx="351115" cy="461448"/>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FFFFFF"/>
              </a:solidFill>
            </a:endParaRPr>
          </a:p>
        </p:txBody>
      </p:sp>
      <p:sp>
        <p:nvSpPr>
          <p:cNvPr id="8" name="TextBox 7"/>
          <p:cNvSpPr txBox="1"/>
          <p:nvPr/>
        </p:nvSpPr>
        <p:spPr>
          <a:xfrm>
            <a:off x="9090598" y="5033934"/>
            <a:ext cx="2591666" cy="649454"/>
          </a:xfrm>
          <a:prstGeom prst="rect">
            <a:avLst/>
          </a:prstGeom>
          <a:noFill/>
        </p:spPr>
        <p:txBody>
          <a:bodyPr wrap="none" lIns="93260" tIns="93260" rIns="93260" bIns="93260" rtlCol="0">
            <a:spAutoFit/>
          </a:bodyPr>
          <a:lstStyle/>
          <a:p>
            <a:pPr defTabSz="932559">
              <a:lnSpc>
                <a:spcPct val="90000"/>
              </a:lnSpc>
              <a:spcBef>
                <a:spcPct val="20000"/>
              </a:spcBef>
              <a:buSzPct val="90000"/>
              <a:defRPr/>
            </a:pPr>
            <a:r>
              <a:rPr lang="en-NZ" sz="3264" kern="0" dirty="0">
                <a:solidFill>
                  <a:srgbClr val="FFFFFF">
                    <a:alpha val="99000"/>
                  </a:srgbClr>
                </a:solidFill>
              </a:rPr>
              <a:t>On-Premises</a:t>
            </a:r>
          </a:p>
        </p:txBody>
      </p:sp>
      <p:sp>
        <p:nvSpPr>
          <p:cNvPr id="9" name="Rectangle 8"/>
          <p:cNvSpPr/>
          <p:nvPr/>
        </p:nvSpPr>
        <p:spPr>
          <a:xfrm>
            <a:off x="9090598" y="5854496"/>
            <a:ext cx="1768888" cy="705941"/>
          </a:xfrm>
          <a:prstGeom prst="rect">
            <a:avLst/>
          </a:prstGeom>
          <a:solidFill>
            <a:srgbClr val="8E499C"/>
          </a:solidFill>
          <a:ln w="25400" cap="flat" cmpd="sng" algn="ctr">
            <a:noFill/>
            <a:prstDash val="solid"/>
          </a:ln>
          <a:effectLst/>
        </p:spPr>
        <p:txBody>
          <a:bodyPr rtlCol="0" anchor="ctr"/>
          <a:lstStyle/>
          <a:p>
            <a:pPr algn="ctr" defTabSz="932559">
              <a:defRPr/>
            </a:pPr>
            <a:r>
              <a:rPr lang="fi-FI" sz="1836" kern="0" dirty="0" smtClean="0">
                <a:solidFill>
                  <a:srgbClr val="FFFFFF"/>
                </a:solidFill>
                <a:latin typeface="Segoe UI"/>
              </a:rPr>
              <a:t>BizTalk/IIS </a:t>
            </a:r>
            <a:r>
              <a:rPr lang="fi-FI" sz="1836" kern="0" dirty="0">
                <a:solidFill>
                  <a:srgbClr val="FFFFFF"/>
                </a:solidFill>
                <a:latin typeface="Segoe UI"/>
              </a:rPr>
              <a:t>Relay Binding</a:t>
            </a:r>
          </a:p>
        </p:txBody>
      </p:sp>
      <p:sp>
        <p:nvSpPr>
          <p:cNvPr id="10" name="Right Arrow 9"/>
          <p:cNvSpPr/>
          <p:nvPr/>
        </p:nvSpPr>
        <p:spPr bwMode="auto">
          <a:xfrm>
            <a:off x="10851382" y="6289105"/>
            <a:ext cx="548120" cy="281897"/>
          </a:xfrm>
          <a:prstGeom prst="rightArrow">
            <a:avLst/>
          </a:prstGeom>
          <a:solidFill>
            <a:srgbClr val="3397D3"/>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a:defRPr/>
            </a:pPr>
            <a:endParaRPr lang="en-NZ" sz="2244" kern="0" dirty="0">
              <a:solidFill>
                <a:srgbClr val="FFFFFF">
                  <a:alpha val="98824"/>
                </a:srgbClr>
              </a:solidFill>
              <a:latin typeface="Segoe UI"/>
              <a:ea typeface="Segoe UI" pitchFamily="34" charset="0"/>
              <a:cs typeface="Segoe UI" pitchFamily="34" charset="0"/>
            </a:endParaRPr>
          </a:p>
        </p:txBody>
      </p:sp>
      <p:sp>
        <p:nvSpPr>
          <p:cNvPr id="37" name="Rectangle 36"/>
          <p:cNvSpPr/>
          <p:nvPr/>
        </p:nvSpPr>
        <p:spPr>
          <a:xfrm>
            <a:off x="6390039" y="2887427"/>
            <a:ext cx="1768888" cy="705941"/>
          </a:xfrm>
          <a:prstGeom prst="rect">
            <a:avLst/>
          </a:prstGeom>
          <a:solidFill>
            <a:srgbClr val="8E499C"/>
          </a:solidFill>
          <a:ln w="25400" cap="flat" cmpd="sng" algn="ctr">
            <a:noFill/>
            <a:prstDash val="solid"/>
          </a:ln>
          <a:effectLst/>
        </p:spPr>
        <p:txBody>
          <a:bodyPr rtlCol="0" anchor="ctr"/>
          <a:lstStyle/>
          <a:p>
            <a:pPr algn="ctr" defTabSz="932559">
              <a:defRPr/>
            </a:pPr>
            <a:r>
              <a:rPr lang="fi-FI" sz="1836" kern="0" dirty="0">
                <a:solidFill>
                  <a:srgbClr val="FFFFFF"/>
                </a:solidFill>
                <a:latin typeface="Segoe UI"/>
              </a:rPr>
              <a:t>Relay </a:t>
            </a:r>
            <a:r>
              <a:rPr lang="fi-FI" sz="1836" kern="0" dirty="0" smtClean="0">
                <a:solidFill>
                  <a:srgbClr val="FFFFFF"/>
                </a:solidFill>
                <a:latin typeface="Segoe UI"/>
              </a:rPr>
              <a:t>Endpoint</a:t>
            </a:r>
          </a:p>
          <a:p>
            <a:pPr algn="ctr" defTabSz="932559">
              <a:defRPr/>
            </a:pPr>
            <a:endParaRPr lang="fi-FI" sz="1836" kern="0" dirty="0">
              <a:solidFill>
                <a:srgbClr val="FFFFFF"/>
              </a:solidFill>
              <a:latin typeface="Segoe UI"/>
            </a:endParaRPr>
          </a:p>
        </p:txBody>
      </p:sp>
      <p:sp>
        <p:nvSpPr>
          <p:cNvPr id="38" name="Right Arrow 37"/>
          <p:cNvSpPr/>
          <p:nvPr/>
        </p:nvSpPr>
        <p:spPr bwMode="auto">
          <a:xfrm>
            <a:off x="3020264" y="2982183"/>
            <a:ext cx="3285851"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sp>
        <p:nvSpPr>
          <p:cNvPr id="2" name="Left-Right Arrow 1"/>
          <p:cNvSpPr/>
          <p:nvPr/>
        </p:nvSpPr>
        <p:spPr bwMode="auto">
          <a:xfrm>
            <a:off x="6645833" y="3200785"/>
            <a:ext cx="1257300" cy="330635"/>
          </a:xfrm>
          <a:prstGeom prst="lef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a:xfrm>
            <a:off x="620120" y="6068361"/>
            <a:ext cx="2400144" cy="923330"/>
          </a:xfrm>
          <a:prstGeom prst="rect">
            <a:avLst/>
          </a:prstGeom>
        </p:spPr>
        <p:txBody>
          <a:bodyPr wrap="none">
            <a:spAutoFit/>
          </a:bodyPr>
          <a:lstStyle/>
          <a:p>
            <a:r>
              <a:rPr lang="en-NZ" sz="5400" spc="-102" dirty="0">
                <a:ln w="3175">
                  <a:noFill/>
                </a:ln>
                <a:solidFill>
                  <a:schemeClr val="tx2"/>
                </a:solidFill>
                <a:latin typeface="+mj-lt"/>
                <a:cs typeface="Segoe UI" pitchFamily="34" charset="0"/>
              </a:rPr>
              <a:t>Senders</a:t>
            </a:r>
          </a:p>
        </p:txBody>
      </p:sp>
      <p:sp>
        <p:nvSpPr>
          <p:cNvPr id="36" name="Rectangle 35"/>
          <p:cNvSpPr/>
          <p:nvPr/>
        </p:nvSpPr>
        <p:spPr>
          <a:xfrm>
            <a:off x="9567272" y="4166643"/>
            <a:ext cx="2506968" cy="923330"/>
          </a:xfrm>
          <a:prstGeom prst="rect">
            <a:avLst/>
          </a:prstGeom>
        </p:spPr>
        <p:txBody>
          <a:bodyPr wrap="none">
            <a:spAutoFit/>
          </a:bodyPr>
          <a:lstStyle/>
          <a:p>
            <a:r>
              <a:rPr lang="en-NZ" sz="5400" spc="-102" dirty="0" smtClean="0">
                <a:ln w="3175">
                  <a:noFill/>
                </a:ln>
                <a:solidFill>
                  <a:schemeClr val="tx2"/>
                </a:solidFill>
                <a:latin typeface="+mj-lt"/>
                <a:cs typeface="Segoe UI" pitchFamily="34" charset="0"/>
              </a:rPr>
              <a:t>Receiver</a:t>
            </a:r>
            <a:endParaRPr lang="en-NZ" sz="5400" spc="-102" dirty="0">
              <a:ln w="3175">
                <a:noFill/>
              </a:ln>
              <a:solidFill>
                <a:schemeClr val="tx2"/>
              </a:solidFill>
              <a:latin typeface="+mj-lt"/>
              <a:cs typeface="Segoe UI" pitchFamily="34" charset="0"/>
            </a:endParaRPr>
          </a:p>
        </p:txBody>
      </p:sp>
      <p:sp>
        <p:nvSpPr>
          <p:cNvPr id="51" name="Right Arrow 50"/>
          <p:cNvSpPr/>
          <p:nvPr/>
        </p:nvSpPr>
        <p:spPr bwMode="auto">
          <a:xfrm rot="17212074">
            <a:off x="5550986" y="4245746"/>
            <a:ext cx="1873314" cy="549237"/>
          </a:xfrm>
          <a:prstGeom prst="rightArrow">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NZ" sz="2244" dirty="0">
              <a:solidFill>
                <a:srgbClr val="FFFFFF">
                  <a:alpha val="98824"/>
                </a:srgbClr>
              </a:solidFill>
              <a:latin typeface="Segoe UI" pitchFamily="34" charset="0"/>
              <a:ea typeface="Segoe UI" pitchFamily="34" charset="0"/>
              <a:cs typeface="Segoe UI" pitchFamily="34" charset="0"/>
            </a:endParaRPr>
          </a:p>
        </p:txBody>
      </p:sp>
      <p:grpSp>
        <p:nvGrpSpPr>
          <p:cNvPr id="11" name="Group 10"/>
          <p:cNvGrpSpPr/>
          <p:nvPr/>
        </p:nvGrpSpPr>
        <p:grpSpPr>
          <a:xfrm>
            <a:off x="3895179" y="4805938"/>
            <a:ext cx="3888530" cy="2082869"/>
            <a:chOff x="3895179" y="4805938"/>
            <a:chExt cx="3888530" cy="2082869"/>
          </a:xfrm>
        </p:grpSpPr>
        <p:sp>
          <p:nvSpPr>
            <p:cNvPr id="45" name="Dark Gray"/>
            <p:cNvSpPr/>
            <p:nvPr/>
          </p:nvSpPr>
          <p:spPr bwMode="auto">
            <a:xfrm>
              <a:off x="4062437" y="5033935"/>
              <a:ext cx="3721272" cy="1854872"/>
            </a:xfrm>
            <a:prstGeom prst="roundRect">
              <a:avLst>
                <a:gd name="adj" fmla="val 0"/>
              </a:avLst>
            </a:prstGeom>
            <a:solidFill>
              <a:srgbClr val="363535"/>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2244" kern="0" dirty="0">
                <a:solidFill>
                  <a:srgbClr val="FFFFFF">
                    <a:alpha val="99000"/>
                  </a:srgbClr>
                </a:solidFill>
                <a:latin typeface="Segoe UI"/>
                <a:ea typeface="Segoe UI" pitchFamily="34" charset="0"/>
                <a:cs typeface="Segoe UI" pitchFamily="34" charset="0"/>
              </a:endParaRPr>
            </a:p>
          </p:txBody>
        </p:sp>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95179" y="4805938"/>
              <a:ext cx="1048557" cy="1048557"/>
            </a:xfrm>
            <a:prstGeom prst="rect">
              <a:avLst/>
            </a:prstGeom>
          </p:spPr>
        </p:pic>
        <p:sp>
          <p:nvSpPr>
            <p:cNvPr id="47" name="Freeform 46"/>
            <p:cNvSpPr>
              <a:spLocks noChangeAspect="1" noEditPoints="1"/>
            </p:cNvSpPr>
            <p:nvPr/>
          </p:nvSpPr>
          <p:spPr bwMode="auto">
            <a:xfrm>
              <a:off x="7050180" y="6129545"/>
              <a:ext cx="351115" cy="461448"/>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FFFFFF"/>
                </a:solidFill>
              </a:endParaRPr>
            </a:p>
          </p:txBody>
        </p:sp>
        <p:sp>
          <p:nvSpPr>
            <p:cNvPr id="48" name="TextBox 47"/>
            <p:cNvSpPr txBox="1"/>
            <p:nvPr/>
          </p:nvSpPr>
          <p:spPr>
            <a:xfrm>
              <a:off x="4686976" y="5033934"/>
              <a:ext cx="2591666" cy="649454"/>
            </a:xfrm>
            <a:prstGeom prst="rect">
              <a:avLst/>
            </a:prstGeom>
            <a:noFill/>
          </p:spPr>
          <p:txBody>
            <a:bodyPr wrap="none" lIns="93260" tIns="93260" rIns="93260" bIns="93260" rtlCol="0">
              <a:spAutoFit/>
            </a:bodyPr>
            <a:lstStyle/>
            <a:p>
              <a:pPr defTabSz="932559">
                <a:lnSpc>
                  <a:spcPct val="90000"/>
                </a:lnSpc>
                <a:spcBef>
                  <a:spcPct val="20000"/>
                </a:spcBef>
                <a:buSzPct val="90000"/>
                <a:defRPr/>
              </a:pPr>
              <a:r>
                <a:rPr lang="en-NZ" sz="3264" kern="0" dirty="0">
                  <a:solidFill>
                    <a:srgbClr val="FFFFFF">
                      <a:alpha val="99000"/>
                    </a:srgbClr>
                  </a:solidFill>
                </a:rPr>
                <a:t>On-Premises</a:t>
              </a:r>
            </a:p>
          </p:txBody>
        </p:sp>
        <p:sp>
          <p:nvSpPr>
            <p:cNvPr id="49" name="Rectangle 48"/>
            <p:cNvSpPr/>
            <p:nvPr/>
          </p:nvSpPr>
          <p:spPr>
            <a:xfrm>
              <a:off x="4686976" y="5854496"/>
              <a:ext cx="1768888" cy="705941"/>
            </a:xfrm>
            <a:prstGeom prst="rect">
              <a:avLst/>
            </a:prstGeom>
            <a:solidFill>
              <a:srgbClr val="8E499C"/>
            </a:solidFill>
            <a:ln w="25400" cap="flat" cmpd="sng" algn="ctr">
              <a:noFill/>
              <a:prstDash val="solid"/>
            </a:ln>
            <a:effectLst/>
          </p:spPr>
          <p:txBody>
            <a:bodyPr rtlCol="0" anchor="ctr"/>
            <a:lstStyle/>
            <a:p>
              <a:pPr algn="ctr" defTabSz="932559">
                <a:defRPr/>
              </a:pPr>
              <a:r>
                <a:rPr lang="fi-FI" sz="1836" kern="0" dirty="0" smtClean="0">
                  <a:solidFill>
                    <a:srgbClr val="FFFFFF"/>
                  </a:solidFill>
                  <a:latin typeface="Segoe UI"/>
                </a:rPr>
                <a:t>BizTalk/IIS </a:t>
              </a:r>
              <a:r>
                <a:rPr lang="fi-FI" sz="1836" kern="0" dirty="0">
                  <a:solidFill>
                    <a:srgbClr val="FFFFFF"/>
                  </a:solidFill>
                  <a:latin typeface="Segoe UI"/>
                </a:rPr>
                <a:t>Relay Binding</a:t>
              </a:r>
            </a:p>
          </p:txBody>
        </p:sp>
        <p:sp>
          <p:nvSpPr>
            <p:cNvPr id="50" name="Right Arrow 49"/>
            <p:cNvSpPr/>
            <p:nvPr/>
          </p:nvSpPr>
          <p:spPr bwMode="auto">
            <a:xfrm>
              <a:off x="6447760" y="6289105"/>
              <a:ext cx="548120" cy="281897"/>
            </a:xfrm>
            <a:prstGeom prst="rightArrow">
              <a:avLst/>
            </a:prstGeom>
            <a:solidFill>
              <a:srgbClr val="3397D3"/>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a:defRPr/>
              </a:pPr>
              <a:endParaRPr lang="en-NZ" sz="2244" kern="0" dirty="0">
                <a:solidFill>
                  <a:srgbClr val="FFFFFF">
                    <a:alpha val="98824"/>
                  </a:srgbClr>
                </a:solidFill>
                <a:latin typeface="Segoe UI"/>
                <a:ea typeface="Segoe UI" pitchFamily="34" charset="0"/>
                <a:cs typeface="Segoe UI" pitchFamily="34" charset="0"/>
              </a:endParaRPr>
            </a:p>
          </p:txBody>
        </p:sp>
      </p:grpSp>
    </p:spTree>
    <p:extLst>
      <p:ext uri="{BB962C8B-B14F-4D97-AF65-F5344CB8AC3E}">
        <p14:creationId xmlns:p14="http://schemas.microsoft.com/office/powerpoint/2010/main" val="3447963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500"/>
                                  </p:stCondLst>
                                  <p:childTnLst>
                                    <p:set>
                                      <p:cBhvr>
                                        <p:cTn id="16" dur="1" fill="hold">
                                          <p:stCondLst>
                                            <p:cond delay="0"/>
                                          </p:stCondLst>
                                        </p:cTn>
                                        <p:tgtEl>
                                          <p:spTgt spid="28"/>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800"/>
                                  </p:stCondLst>
                                  <p:childTnLst>
                                    <p:set>
                                      <p:cBhvr>
                                        <p:cTn id="19" dur="1" fill="hold">
                                          <p:stCondLst>
                                            <p:cond delay="0"/>
                                          </p:stCondLst>
                                        </p:cTn>
                                        <p:tgtEl>
                                          <p:spTgt spid="3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4" grpId="0" animBg="1"/>
      <p:bldP spid="9" grpId="0" animBg="1"/>
      <p:bldP spid="10" grpId="0" animBg="1"/>
      <p:bldP spid="37" grpId="0" animBg="1"/>
      <p:bldP spid="38" grpId="0" animBg="1"/>
      <p:bldP spid="2" grpId="0" animBg="1"/>
      <p:bldP spid="5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76427" y="5593513"/>
            <a:ext cx="5125829" cy="1184657"/>
          </a:xfrm>
          <a:prstGeom prst="rect">
            <a:avLst/>
          </a:prstGeom>
        </p:spPr>
        <p:txBody>
          <a:bodyPr vert="horz" wrap="square" lIns="146304" tIns="91440" rIns="146304" bIns="91440" rtlCol="0" anchor="t">
            <a:noAutofit/>
          </a:bodyPr>
          <a:lstStyle>
            <a:lvl1pPr algn="l" defTabSz="932742" rtl="0" eaLnBrk="1" latinLnBrk="0" hangingPunct="1">
              <a:lnSpc>
                <a:spcPts val="6300"/>
              </a:lnSpc>
              <a:spcBef>
                <a:spcPct val="0"/>
              </a:spcBef>
              <a:buNone/>
              <a:defRPr lang="en-US" sz="5800" b="0" kern="1200" cap="none" spc="-102" baseline="0">
                <a:ln w="3175">
                  <a:noFill/>
                </a:ln>
                <a:solidFill>
                  <a:schemeClr val="bg1"/>
                </a:solidFill>
                <a:effectLst/>
                <a:latin typeface="+mj-lt"/>
                <a:ea typeface="+mn-ea"/>
                <a:cs typeface="Segoe UI" pitchFamily="34" charset="0"/>
              </a:defRPr>
            </a:lvl1pPr>
          </a:lstStyle>
          <a:p>
            <a:r>
              <a:rPr sz="11500" dirty="0" smtClean="0">
                <a:solidFill>
                  <a:srgbClr val="FFFFFF"/>
                </a:solidFill>
              </a:rPr>
              <a:t>demo</a:t>
            </a:r>
          </a:p>
          <a:p>
            <a:endParaRPr sz="11500" dirty="0">
              <a:solidFill>
                <a:srgbClr val="FFFFFF"/>
              </a:solidFill>
            </a:endParaRPr>
          </a:p>
        </p:txBody>
      </p:sp>
    </p:spTree>
    <p:extLst>
      <p:ext uri="{BB962C8B-B14F-4D97-AF65-F5344CB8AC3E}">
        <p14:creationId xmlns:p14="http://schemas.microsoft.com/office/powerpoint/2010/main" val="340647794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147" y="-1154345"/>
            <a:ext cx="9486112" cy="9484767"/>
          </a:xfrm>
          <a:prstGeom prst="rec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
        <p:nvSpPr>
          <p:cNvPr id="2" name="Title 1"/>
          <p:cNvSpPr>
            <a:spLocks noGrp="1"/>
          </p:cNvSpPr>
          <p:nvPr>
            <p:ph type="title"/>
          </p:nvPr>
        </p:nvSpPr>
        <p:spPr>
          <a:xfrm>
            <a:off x="529664" y="51184"/>
            <a:ext cx="11375536" cy="761747"/>
          </a:xfrm>
        </p:spPr>
        <p:txBody>
          <a:bodyPr/>
          <a:lstStyle/>
          <a:p>
            <a:r>
              <a:rPr lang="en-US" dirty="0" smtClean="0"/>
              <a:t>The Global Sponsors</a:t>
            </a:r>
            <a:endParaRPr lang="nl-BE" dirty="0"/>
          </a:p>
        </p:txBody>
      </p:sp>
      <p:graphicFrame>
        <p:nvGraphicFramePr>
          <p:cNvPr id="6" name="Table 5"/>
          <p:cNvGraphicFramePr>
            <a:graphicFrameLocks noGrp="1"/>
          </p:cNvGraphicFramePr>
          <p:nvPr>
            <p:extLst/>
          </p:nvPr>
        </p:nvGraphicFramePr>
        <p:xfrm>
          <a:off x="1148435" y="2359808"/>
          <a:ext cx="7834830" cy="2140696"/>
        </p:xfrm>
        <a:graphic>
          <a:graphicData uri="http://schemas.openxmlformats.org/drawingml/2006/table">
            <a:tbl>
              <a:tblPr/>
              <a:tblGrid>
                <a:gridCol w="3525673"/>
                <a:gridCol w="783484"/>
                <a:gridCol w="3525673"/>
              </a:tblGrid>
              <a:tr h="267587">
                <a:tc>
                  <a:txBody>
                    <a:bodyPr/>
                    <a:lstStyle/>
                    <a:p>
                      <a:pPr algn="ctr"/>
                      <a:endParaRPr lang="nl-BE" sz="1300" dirty="0"/>
                    </a:p>
                  </a:txBody>
                  <a:tcPr marL="65532" marR="65532" marT="32761" marB="32761" anchor="ctr">
                    <a:lnL>
                      <a:noFill/>
                    </a:lnL>
                    <a:lnR>
                      <a:noFill/>
                    </a:lnR>
                    <a:lnT>
                      <a:noFill/>
                    </a:lnT>
                    <a:lnB>
                      <a:noFill/>
                    </a:lnB>
                  </a:tcPr>
                </a:tc>
                <a:tc>
                  <a:txBody>
                    <a:bodyPr/>
                    <a:lstStyle/>
                    <a:p>
                      <a:endParaRPr lang="nl-BE" sz="1300"/>
                    </a:p>
                  </a:txBody>
                  <a:tcPr marL="65532" marR="65532" marT="32761" marB="32761" anchor="ctr">
                    <a:lnL>
                      <a:noFill/>
                    </a:lnL>
                    <a:lnR>
                      <a:noFill/>
                    </a:lnR>
                    <a:lnT>
                      <a:noFill/>
                    </a:lnT>
                    <a:lnB>
                      <a:noFill/>
                    </a:lnB>
                  </a:tcPr>
                </a:tc>
                <a:tc>
                  <a:txBody>
                    <a:bodyPr/>
                    <a:lstStyle/>
                    <a:p>
                      <a:pPr algn="ctr"/>
                      <a:endParaRPr lang="nl-BE" sz="130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dirty="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a:p>
                  </a:txBody>
                  <a:tcPr marL="65532" marR="65532" marT="32761" marB="32761" anchor="ctr">
                    <a:lnL>
                      <a:noFill/>
                    </a:lnL>
                    <a:lnR>
                      <a:noFill/>
                    </a:lnR>
                    <a:lnT>
                      <a:noFill/>
                    </a:lnT>
                    <a:lnB>
                      <a:noFill/>
                    </a:lnB>
                  </a:tcPr>
                </a:tc>
              </a:tr>
              <a:tr h="267587">
                <a:tc>
                  <a:txBody>
                    <a:bodyPr/>
                    <a:lstStyle/>
                    <a:p>
                      <a:pPr algn="ctr"/>
                      <a:endParaRPr lang="nl-BE" sz="1300"/>
                    </a:p>
                  </a:txBody>
                  <a:tcPr marL="65532" marR="65532" marT="32761" marB="32761" anchor="ctr">
                    <a:lnL>
                      <a:noFill/>
                    </a:lnL>
                    <a:lnR>
                      <a:noFill/>
                    </a:lnR>
                    <a:lnT>
                      <a:noFill/>
                    </a:lnT>
                    <a:lnB>
                      <a:noFill/>
                    </a:lnB>
                  </a:tcPr>
                </a:tc>
                <a:tc>
                  <a:txBody>
                    <a:bodyPr/>
                    <a:lstStyle/>
                    <a:p>
                      <a:r>
                        <a:rPr lang="nl-BE" sz="1300"/>
                        <a:t> </a:t>
                      </a:r>
                    </a:p>
                  </a:txBody>
                  <a:tcPr marL="65532" marR="65532" marT="32761" marB="32761" anchor="ctr">
                    <a:lnL>
                      <a:noFill/>
                    </a:lnL>
                    <a:lnR>
                      <a:noFill/>
                    </a:lnR>
                    <a:lnT>
                      <a:noFill/>
                    </a:lnT>
                    <a:lnB>
                      <a:noFill/>
                    </a:lnB>
                  </a:tcPr>
                </a:tc>
                <a:tc>
                  <a:txBody>
                    <a:bodyPr/>
                    <a:lstStyle/>
                    <a:p>
                      <a:pPr algn="ctr"/>
                      <a:endParaRPr lang="nl-BE" sz="1300" dirty="0"/>
                    </a:p>
                  </a:txBody>
                  <a:tcPr marL="65532" marR="65532" marT="32761" marB="32761" anchor="ctr">
                    <a:lnL>
                      <a:noFill/>
                    </a:lnL>
                    <a:lnR>
                      <a:noFill/>
                    </a:lnR>
                    <a:lnT>
                      <a:noFill/>
                    </a:lnT>
                    <a:lnB>
                      <a:noFill/>
                    </a:lnB>
                  </a:tcPr>
                </a:tc>
              </a:tr>
            </a:tbl>
          </a:graphicData>
        </a:graphic>
      </p:graphicFrame>
      <p:pic>
        <p:nvPicPr>
          <p:cNvPr id="1025" name="Picture 1" descr="Microsof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9261" y="5050444"/>
            <a:ext cx="1605950" cy="45763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nfragist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1063" y="2277316"/>
            <a:ext cx="1806693" cy="28903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MyGe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06112" y="6010548"/>
            <a:ext cx="1252640" cy="40143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Zudi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1903" y="1111986"/>
            <a:ext cx="1605950" cy="54594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erebrata-logo - 250x62 - Cop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2250" y="2718589"/>
            <a:ext cx="2007437" cy="4977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pn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82235" y="4085155"/>
            <a:ext cx="1927140" cy="45763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AzureWatch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73356" y="4638938"/>
            <a:ext cx="2007437" cy="2810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rizontal_cloudberry_logo_smal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04067" y="3486940"/>
            <a:ext cx="1854872" cy="56200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ODEMagazine_Small"/>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85132" y="5070418"/>
            <a:ext cx="1266902" cy="39482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JetBrains"/>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75136" y="2233975"/>
            <a:ext cx="1196433" cy="45763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Stackify Logo"/>
          <p:cNvPicPr>
            <a:picLocks noChangeAspect="1" noChangeArrowheads="1"/>
          </p:cNvPicPr>
          <p:nvPr/>
        </p:nvPicPr>
        <p:blipFill>
          <a:blip r:embed="rId13">
            <a:clrChange>
              <a:clrFrom>
                <a:srgbClr val="FFFEFF"/>
              </a:clrFrom>
              <a:clrTo>
                <a:srgbClr val="FFFEFF">
                  <a:alpha val="0"/>
                </a:srgbClr>
              </a:clrTo>
            </a:clrChange>
            <a:extLst>
              <a:ext uri="{28A0092B-C50C-407E-A947-70E740481C1C}">
                <a14:useLocalDpi xmlns:a14="http://schemas.microsoft.com/office/drawing/2010/main" val="0"/>
              </a:ext>
            </a:extLst>
          </a:blip>
          <a:srcRect/>
          <a:stretch>
            <a:fillRect/>
          </a:stretch>
        </p:blipFill>
        <p:spPr bwMode="auto">
          <a:xfrm>
            <a:off x="4228929" y="3462453"/>
            <a:ext cx="1605950" cy="52988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Opsgility"/>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67130" y="2752574"/>
            <a:ext cx="1501563" cy="41748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facetflow_logo"/>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93644" y="2251389"/>
            <a:ext cx="1824943" cy="40872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WintellectNow"/>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98679" y="5480440"/>
            <a:ext cx="2007437" cy="35325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appveyor-logo-220x4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20089" y="2855411"/>
            <a:ext cx="1766545" cy="321144"/>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
          <p:cNvSpPr txBox="1">
            <a:spLocks/>
          </p:cNvSpPr>
          <p:nvPr/>
        </p:nvSpPr>
        <p:spPr>
          <a:xfrm>
            <a:off x="8632560" y="2825252"/>
            <a:ext cx="3566537" cy="152557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dirty="0">
                <a:gradFill>
                  <a:gsLst>
                    <a:gs pos="1250">
                      <a:srgbClr val="00188F"/>
                    </a:gs>
                    <a:gs pos="100000">
                      <a:srgbClr val="00188F"/>
                    </a:gs>
                  </a:gsLst>
                  <a:lin ang="5400000" scaled="0"/>
                </a:gradFill>
              </a:rPr>
              <a:t>A BIG THANK YOU</a:t>
            </a:r>
          </a:p>
        </p:txBody>
      </p:sp>
    </p:spTree>
    <p:extLst>
      <p:ext uri="{BB962C8B-B14F-4D97-AF65-F5344CB8AC3E}">
        <p14:creationId xmlns:p14="http://schemas.microsoft.com/office/powerpoint/2010/main" val="17065145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bwMode="auto">
          <a:xfrm>
            <a:off x="4609647" y="185056"/>
            <a:ext cx="7732939" cy="4811483"/>
          </a:xfrm>
          <a:prstGeom prst="cloudCallout">
            <a:avLst>
              <a:gd name="adj1" fmla="val -57421"/>
              <a:gd name="adj2" fmla="val -8135"/>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2"/>
          </p:nvPr>
        </p:nvSpPr>
        <p:spPr>
          <a:xfrm>
            <a:off x="5318761" y="1127760"/>
            <a:ext cx="6888480" cy="3117671"/>
          </a:xfrm>
        </p:spPr>
        <p:txBody>
          <a:bodyPr/>
          <a:lstStyle/>
          <a:p>
            <a:pPr>
              <a:lnSpc>
                <a:spcPct val="100000"/>
              </a:lnSpc>
              <a:spcBef>
                <a:spcPts val="3000"/>
              </a:spcBef>
            </a:pPr>
            <a:r>
              <a:rPr lang="en-NZ" sz="4400" b="1" spc="-150" dirty="0" smtClean="0">
                <a:solidFill>
                  <a:schemeClr val="tx1"/>
                </a:solidFill>
              </a:rPr>
              <a:t>So what’s </a:t>
            </a:r>
            <a:r>
              <a:rPr lang="en-NZ" sz="4400" b="1" spc="-150" dirty="0">
                <a:solidFill>
                  <a:schemeClr val="tx1"/>
                </a:solidFill>
              </a:rPr>
              <a:t>the difference between Windows Azure Storage Queues and Service Bus Queues?</a:t>
            </a:r>
          </a:p>
        </p:txBody>
      </p:sp>
    </p:spTree>
    <p:extLst>
      <p:ext uri="{BB962C8B-B14F-4D97-AF65-F5344CB8AC3E}">
        <p14:creationId xmlns:p14="http://schemas.microsoft.com/office/powerpoint/2010/main" val="90308131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64964"/>
            <a:ext cx="11109641" cy="1074738"/>
          </a:xfrm>
        </p:spPr>
        <p:txBody>
          <a:bodyPr/>
          <a:lstStyle/>
          <a:p>
            <a:r>
              <a:rPr lang="en-NZ" dirty="0"/>
              <a:t>Windows Azure Storage Queues</a:t>
            </a:r>
          </a:p>
        </p:txBody>
      </p:sp>
      <p:graphicFrame>
        <p:nvGraphicFramePr>
          <p:cNvPr id="5" name="Table 4"/>
          <p:cNvGraphicFramePr>
            <a:graphicFrameLocks noGrp="1"/>
          </p:cNvGraphicFramePr>
          <p:nvPr>
            <p:extLst>
              <p:ext uri="{D42A27DB-BD31-4B8C-83A1-F6EECF244321}">
                <p14:modId xmlns:p14="http://schemas.microsoft.com/office/powerpoint/2010/main" val="2902914030"/>
              </p:ext>
            </p:extLst>
          </p:nvPr>
        </p:nvGraphicFramePr>
        <p:xfrm>
          <a:off x="457518" y="1339702"/>
          <a:ext cx="11538297" cy="4824508"/>
        </p:xfrm>
        <a:graphic>
          <a:graphicData uri="http://schemas.openxmlformats.org/drawingml/2006/table">
            <a:tbl>
              <a:tblPr bandRow="1">
                <a:solidFill>
                  <a:schemeClr val="bg1"/>
                </a:solidFill>
                <a:tableStyleId>{AF606853-7671-496A-8E4F-DF71F8EC918B}</a:tableStyleId>
              </a:tblPr>
              <a:tblGrid>
                <a:gridCol w="3846099"/>
                <a:gridCol w="3846099"/>
                <a:gridCol w="3846099"/>
              </a:tblGrid>
              <a:tr h="383652">
                <a:tc>
                  <a:txBody>
                    <a:bodyPr/>
                    <a:lstStyle/>
                    <a:p>
                      <a:r>
                        <a:rPr lang="en-NZ" sz="2400" dirty="0"/>
                        <a:t>Comparison Criteria </a:t>
                      </a:r>
                      <a:endParaRPr lang="en-NZ" sz="2400" b="1"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400" dirty="0"/>
                        <a:t>Windows Azure Queues </a:t>
                      </a:r>
                      <a:endParaRPr lang="en-NZ" sz="2400" b="1"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400" dirty="0"/>
                        <a:t>Service Bus Queues </a:t>
                      </a:r>
                      <a:endParaRPr lang="en-NZ" sz="2400" b="1"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9116">
                <a:tc>
                  <a:txBody>
                    <a:bodyPr/>
                    <a:lstStyle/>
                    <a:p>
                      <a:r>
                        <a:rPr lang="en-NZ" sz="2000" dirty="0"/>
                        <a:t>Ordering guarantee</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No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Yes - First-In-First-Out (FIFO) </a:t>
                      </a: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6776">
                <a:tc>
                  <a:txBody>
                    <a:bodyPr/>
                    <a:lstStyle/>
                    <a:p>
                      <a:r>
                        <a:rPr lang="en-NZ" sz="2000" dirty="0"/>
                        <a:t>Delivery guarantee</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At-Least-Once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At-Least-Once </a:t>
                      </a:r>
                    </a:p>
                    <a:p>
                      <a:r>
                        <a:rPr lang="en-NZ" sz="2000" dirty="0"/>
                        <a:t>At-Most-Once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0681">
                <a:tc>
                  <a:txBody>
                    <a:bodyPr/>
                    <a:lstStyle/>
                    <a:p>
                      <a:r>
                        <a:rPr lang="en-NZ" sz="2000" dirty="0"/>
                        <a:t>Transaction support</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No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Yes </a:t>
                      </a:r>
                    </a:p>
                    <a:p>
                      <a:r>
                        <a:rPr lang="en-NZ" sz="2000" dirty="0"/>
                        <a:t>(through the use of local transactions)</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1722">
                <a:tc>
                  <a:txBody>
                    <a:bodyPr/>
                    <a:lstStyle/>
                    <a:p>
                      <a:r>
                        <a:rPr lang="en-NZ" sz="2000" dirty="0"/>
                        <a:t>Exclusive access mode</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Lease-based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Lock-based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6776">
                <a:tc>
                  <a:txBody>
                    <a:bodyPr/>
                    <a:lstStyle/>
                    <a:p>
                      <a:r>
                        <a:rPr lang="en-NZ" sz="2000" dirty="0"/>
                        <a:t>Lease/Lock duration</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30 seconds (default) </a:t>
                      </a:r>
                    </a:p>
                    <a:p>
                      <a:r>
                        <a:rPr lang="en-NZ" sz="2000" dirty="0"/>
                        <a:t>7 days (maximum) </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60 seconds (default) </a:t>
                      </a:r>
                    </a:p>
                    <a:p>
                      <a:r>
                        <a:rPr lang="en-NZ" sz="2000" dirty="0"/>
                        <a:t>You can renew a message </a:t>
                      </a:r>
                      <a:r>
                        <a:rPr lang="en-NZ" sz="2000" dirty="0" smtClean="0"/>
                        <a:t>lock</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34586">
                <a:tc>
                  <a:txBody>
                    <a:bodyPr/>
                    <a:lstStyle/>
                    <a:p>
                      <a:r>
                        <a:rPr lang="en-NZ" sz="2000" dirty="0"/>
                        <a:t>Lease/Lock granularity</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Message level </a:t>
                      </a:r>
                    </a:p>
                    <a:p>
                      <a:r>
                        <a:rPr lang="en-NZ" sz="2000" dirty="0"/>
                        <a:t>(each message can have a different timeout value)</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dirty="0"/>
                        <a:t>Queue level </a:t>
                      </a:r>
                    </a:p>
                    <a:p>
                      <a:r>
                        <a:rPr lang="en-NZ" sz="2000" dirty="0"/>
                        <a:t>(each queue has a lock granularity applied to all of its </a:t>
                      </a:r>
                      <a:r>
                        <a:rPr lang="en-NZ" sz="2000" dirty="0" smtClean="0"/>
                        <a:t>messages)</a:t>
                      </a:r>
                      <a:endParaRPr lang="en-NZ" sz="2000"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6"/>
          <p:cNvSpPr/>
          <p:nvPr/>
        </p:nvSpPr>
        <p:spPr>
          <a:xfrm>
            <a:off x="1444398" y="6261108"/>
            <a:ext cx="10148887" cy="646331"/>
          </a:xfrm>
          <a:prstGeom prst="rect">
            <a:avLst/>
          </a:prstGeom>
        </p:spPr>
        <p:txBody>
          <a:bodyPr wrap="square">
            <a:spAutoFit/>
          </a:bodyPr>
          <a:lstStyle/>
          <a:p>
            <a:pPr marL="228600" lvl="0" indent="-228600" defTabSz="914400">
              <a:spcBef>
                <a:spcPts val="1000"/>
              </a:spcBef>
              <a:buSzTx/>
            </a:pPr>
            <a:r>
              <a:rPr lang="en-AU"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t>Windows Azure Queues and Windows Service Bus Queues – Compared and Contrasted:</a:t>
            </a:r>
            <a:br>
              <a:rPr lang="en-AU"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br>
            <a:r>
              <a:rPr lang="en-AU" dirty="0">
                <a:gradFill>
                  <a:gsLst>
                    <a:gs pos="34000">
                      <a:prstClr val="white">
                        <a:lumMod val="93000"/>
                      </a:prstClr>
                    </a:gs>
                    <a:gs pos="0">
                      <a:prstClr val="black">
                        <a:lumMod val="25000"/>
                        <a:lumOff val="75000"/>
                      </a:prstClr>
                    </a:gs>
                    <a:gs pos="100000">
                      <a:srgbClr val="94D7E4">
                        <a:lumMod val="0"/>
                        <a:lumOff val="100000"/>
                      </a:srgbClr>
                    </a:gs>
                  </a:gsLst>
                  <a:lin ang="4800000" scaled="0"/>
                </a:gradFill>
                <a:hlinkClick r:id="rId2"/>
              </a:rPr>
              <a:t>http://msdn.microsoft.com/en-us/library/windowsazure/hh767287.aspx</a:t>
            </a:r>
            <a:endParaRPr lang="en-AU" dirty="0">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p:txBody>
      </p:sp>
    </p:spTree>
    <p:extLst>
      <p:ext uri="{BB962C8B-B14F-4D97-AF65-F5344CB8AC3E}">
        <p14:creationId xmlns:p14="http://schemas.microsoft.com/office/powerpoint/2010/main" val="107774426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64964"/>
            <a:ext cx="11109641" cy="1074738"/>
          </a:xfrm>
        </p:spPr>
        <p:txBody>
          <a:bodyPr/>
          <a:lstStyle/>
          <a:p>
            <a:r>
              <a:rPr lang="en-NZ" dirty="0"/>
              <a:t>Windows Azure Storage Queues</a:t>
            </a:r>
          </a:p>
        </p:txBody>
      </p:sp>
      <p:graphicFrame>
        <p:nvGraphicFramePr>
          <p:cNvPr id="5" name="Table 4"/>
          <p:cNvGraphicFramePr>
            <a:graphicFrameLocks noGrp="1"/>
          </p:cNvGraphicFramePr>
          <p:nvPr>
            <p:extLst>
              <p:ext uri="{D42A27DB-BD31-4B8C-83A1-F6EECF244321}">
                <p14:modId xmlns:p14="http://schemas.microsoft.com/office/powerpoint/2010/main" val="1791356056"/>
              </p:ext>
            </p:extLst>
          </p:nvPr>
        </p:nvGraphicFramePr>
        <p:xfrm>
          <a:off x="429217" y="1339702"/>
          <a:ext cx="11538297" cy="5274458"/>
        </p:xfrm>
        <a:graphic>
          <a:graphicData uri="http://schemas.openxmlformats.org/drawingml/2006/table">
            <a:tbl>
              <a:tblPr bandRow="1">
                <a:solidFill>
                  <a:schemeClr val="bg1"/>
                </a:solidFill>
                <a:tableStyleId>{AF606853-7671-496A-8E4F-DF71F8EC918B}</a:tableStyleId>
              </a:tblPr>
              <a:tblGrid>
                <a:gridCol w="3846099"/>
                <a:gridCol w="3846099"/>
                <a:gridCol w="3846099"/>
              </a:tblGrid>
              <a:tr h="364345">
                <a:tc>
                  <a:txBody>
                    <a:bodyPr/>
                    <a:lstStyle/>
                    <a:p>
                      <a:r>
                        <a:rPr lang="en-NZ" sz="2400" dirty="0"/>
                        <a:t>Comparison Criteria </a:t>
                      </a:r>
                      <a:endParaRPr lang="en-NZ" sz="2400" b="1"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400" dirty="0"/>
                        <a:t>Windows Azure Queues </a:t>
                      </a:r>
                      <a:endParaRPr lang="en-NZ" sz="2400" b="1"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400" dirty="0"/>
                        <a:t>Service Bus Queues </a:t>
                      </a:r>
                      <a:endParaRPr lang="en-NZ" sz="2400" b="1" dirty="0">
                        <a:solidFill>
                          <a:schemeClr val="bg1"/>
                        </a:solidFill>
                      </a:endParaRPr>
                    </a:p>
                  </a:txBody>
                  <a:tcPr marL="19021" marR="19021" marT="9511" marB="95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0527">
                <a:tc>
                  <a:txBody>
                    <a:bodyPr/>
                    <a:lstStyle/>
                    <a:p>
                      <a:r>
                        <a:rPr lang="en-NZ" sz="2000" kern="1200" dirty="0">
                          <a:solidFill>
                            <a:schemeClr val="lt1"/>
                          </a:solidFill>
                          <a:latin typeface="+mn-lt"/>
                          <a:ea typeface="+mn-ea"/>
                          <a:cs typeface="+mn-cs"/>
                        </a:rPr>
                        <a:t>Maximum message size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64 KB </a:t>
                      </a:r>
                    </a:p>
                    <a:p>
                      <a:r>
                        <a:rPr lang="en-NZ" sz="2000" kern="1200" dirty="0">
                          <a:solidFill>
                            <a:schemeClr val="lt1"/>
                          </a:solidFill>
                          <a:latin typeface="+mn-lt"/>
                          <a:ea typeface="+mn-ea"/>
                          <a:cs typeface="+mn-cs"/>
                        </a:rPr>
                        <a:t>(48 KB when using Base64 encoding)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256 KB </a:t>
                      </a:r>
                    </a:p>
                    <a:p>
                      <a:r>
                        <a:rPr lang="en-NZ" sz="2000" kern="1200" dirty="0">
                          <a:solidFill>
                            <a:schemeClr val="lt1"/>
                          </a:solidFill>
                          <a:latin typeface="+mn-lt"/>
                          <a:ea typeface="+mn-ea"/>
                          <a:cs typeface="+mn-cs"/>
                        </a:rPr>
                        <a:t>(including both header and body, maximum header size: 64 KB)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5233">
                <a:tc>
                  <a:txBody>
                    <a:bodyPr/>
                    <a:lstStyle/>
                    <a:p>
                      <a:r>
                        <a:rPr lang="en-NZ" sz="2000" kern="1200" dirty="0">
                          <a:solidFill>
                            <a:schemeClr val="lt1"/>
                          </a:solidFill>
                          <a:latin typeface="+mn-lt"/>
                          <a:ea typeface="+mn-ea"/>
                          <a:cs typeface="+mn-cs"/>
                        </a:rPr>
                        <a:t>Maximum queue size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100 TB </a:t>
                      </a:r>
                    </a:p>
                    <a:p>
                      <a:r>
                        <a:rPr lang="en-NZ" sz="2000" kern="1200" dirty="0">
                          <a:solidFill>
                            <a:schemeClr val="lt1"/>
                          </a:solidFill>
                          <a:latin typeface="+mn-lt"/>
                          <a:ea typeface="+mn-ea"/>
                          <a:cs typeface="+mn-cs"/>
                        </a:rPr>
                        <a:t>(limited to a single storage account capacity)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1, 2, 3, 4 or 5 GB </a:t>
                      </a:r>
                    </a:p>
                    <a:p>
                      <a:r>
                        <a:rPr lang="en-NZ" sz="2000" kern="1200" dirty="0">
                          <a:solidFill>
                            <a:schemeClr val="lt1"/>
                          </a:solidFill>
                          <a:latin typeface="+mn-lt"/>
                          <a:ea typeface="+mn-ea"/>
                          <a:cs typeface="+mn-cs"/>
                        </a:rPr>
                        <a:t>(defined upon creation of a queue)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1516">
                <a:tc>
                  <a:txBody>
                    <a:bodyPr/>
                    <a:lstStyle/>
                    <a:p>
                      <a:r>
                        <a:rPr lang="en-NZ" sz="2000" kern="1200" dirty="0">
                          <a:solidFill>
                            <a:schemeClr val="lt1"/>
                          </a:solidFill>
                          <a:latin typeface="+mn-lt"/>
                          <a:ea typeface="+mn-ea"/>
                          <a:cs typeface="+mn-cs"/>
                        </a:rPr>
                        <a:t>Maximum message TTL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7 days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Unlimited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288">
                <a:tc>
                  <a:txBody>
                    <a:bodyPr/>
                    <a:lstStyle/>
                    <a:p>
                      <a:r>
                        <a:rPr lang="en-NZ" sz="2000" kern="1200" dirty="0">
                          <a:solidFill>
                            <a:schemeClr val="lt1"/>
                          </a:solidFill>
                          <a:latin typeface="+mn-lt"/>
                          <a:ea typeface="+mn-ea"/>
                          <a:cs typeface="+mn-cs"/>
                        </a:rPr>
                        <a:t>Maximum number of queues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Unlimited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10,000 </a:t>
                      </a:r>
                    </a:p>
                    <a:p>
                      <a:r>
                        <a:rPr lang="en-NZ" sz="2000" kern="1200" dirty="0">
                          <a:solidFill>
                            <a:schemeClr val="lt1"/>
                          </a:solidFill>
                          <a:latin typeface="+mn-lt"/>
                          <a:ea typeface="+mn-ea"/>
                          <a:cs typeface="+mn-cs"/>
                        </a:rPr>
                        <a:t>(per service namespace, can be increased)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5233">
                <a:tc>
                  <a:txBody>
                    <a:bodyPr/>
                    <a:lstStyle/>
                    <a:p>
                      <a:r>
                        <a:rPr lang="en-NZ" sz="2000" kern="1200" dirty="0">
                          <a:solidFill>
                            <a:schemeClr val="lt1"/>
                          </a:solidFill>
                          <a:latin typeface="+mn-lt"/>
                          <a:ea typeface="+mn-ea"/>
                          <a:cs typeface="+mn-cs"/>
                        </a:rPr>
                        <a:t>Maximum number of concurrent clients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Unlimited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NZ" sz="2000" kern="1200" dirty="0">
                          <a:solidFill>
                            <a:schemeClr val="lt1"/>
                          </a:solidFill>
                          <a:latin typeface="+mn-lt"/>
                          <a:ea typeface="+mn-ea"/>
                          <a:cs typeface="+mn-cs"/>
                        </a:rPr>
                        <a:t>Unlimited </a:t>
                      </a:r>
                    </a:p>
                    <a:p>
                      <a:r>
                        <a:rPr lang="en-NZ" sz="2000" kern="1200" dirty="0">
                          <a:solidFill>
                            <a:schemeClr val="lt1"/>
                          </a:solidFill>
                          <a:latin typeface="+mn-lt"/>
                          <a:ea typeface="+mn-ea"/>
                          <a:cs typeface="+mn-cs"/>
                        </a:rPr>
                        <a:t>(100 concurrent connection limit </a:t>
                      </a:r>
                      <a:r>
                        <a:rPr lang="en-NZ" sz="2000" kern="1200" dirty="0" smtClean="0">
                          <a:solidFill>
                            <a:schemeClr val="lt1"/>
                          </a:solidFill>
                          <a:latin typeface="+mn-lt"/>
                          <a:ea typeface="+mn-ea"/>
                          <a:cs typeface="+mn-cs"/>
                        </a:rPr>
                        <a:t>TCP protocol</a:t>
                      </a:r>
                      <a:r>
                        <a:rPr lang="en-NZ" sz="2000" kern="1200" baseline="0" dirty="0" smtClean="0">
                          <a:solidFill>
                            <a:schemeClr val="lt1"/>
                          </a:solidFill>
                          <a:latin typeface="+mn-lt"/>
                          <a:ea typeface="+mn-ea"/>
                          <a:cs typeface="+mn-cs"/>
                        </a:rPr>
                        <a:t> </a:t>
                      </a:r>
                      <a:r>
                        <a:rPr lang="en-NZ" sz="2000" kern="1200" dirty="0" smtClean="0">
                          <a:solidFill>
                            <a:schemeClr val="lt1"/>
                          </a:solidFill>
                          <a:latin typeface="+mn-lt"/>
                          <a:ea typeface="+mn-ea"/>
                          <a:cs typeface="+mn-cs"/>
                        </a:rPr>
                        <a:t>communication</a:t>
                      </a:r>
                      <a:r>
                        <a:rPr lang="en-NZ" sz="2000" kern="1200" dirty="0">
                          <a:solidFill>
                            <a:schemeClr val="lt1"/>
                          </a:solidFill>
                          <a:latin typeface="+mn-lt"/>
                          <a:ea typeface="+mn-ea"/>
                          <a:cs typeface="+mn-cs"/>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2960309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bwMode="auto">
          <a:xfrm>
            <a:off x="4609647" y="185056"/>
            <a:ext cx="7732939" cy="4811483"/>
          </a:xfrm>
          <a:prstGeom prst="cloudCallout">
            <a:avLst>
              <a:gd name="adj1" fmla="val -57421"/>
              <a:gd name="adj2" fmla="val -8135"/>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Z"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2"/>
          </p:nvPr>
        </p:nvSpPr>
        <p:spPr>
          <a:xfrm>
            <a:off x="5491638" y="569161"/>
            <a:ext cx="6944837" cy="2219756"/>
          </a:xfrm>
        </p:spPr>
        <p:txBody>
          <a:bodyPr/>
          <a:lstStyle/>
          <a:p>
            <a:pPr>
              <a:lnSpc>
                <a:spcPct val="100000"/>
              </a:lnSpc>
              <a:spcBef>
                <a:spcPts val="3000"/>
              </a:spcBef>
            </a:pPr>
            <a:r>
              <a:rPr lang="en-NZ" sz="4400" b="1" spc="-150" dirty="0" smtClean="0">
                <a:solidFill>
                  <a:schemeClr val="tx1"/>
                </a:solidFill>
              </a:rPr>
              <a:t>How do I integrate disparate data &amp; transports with my cloud services?</a:t>
            </a:r>
            <a:endParaRPr lang="en-NZ" sz="4400" b="1" dirty="0" smtClean="0">
              <a:solidFill>
                <a:schemeClr val="tx1"/>
              </a:solidFill>
            </a:endParaRPr>
          </a:p>
          <a:p>
            <a:pPr marL="92075">
              <a:lnSpc>
                <a:spcPts val="2400"/>
              </a:lnSpc>
              <a:spcBef>
                <a:spcPts val="2400"/>
              </a:spcBef>
            </a:pPr>
            <a:r>
              <a:rPr lang="en-NZ" sz="3600" dirty="0">
                <a:solidFill>
                  <a:schemeClr val="tx1"/>
                </a:solidFill>
              </a:rPr>
              <a:t>Windows Azure BizTalk Services</a:t>
            </a:r>
          </a:p>
          <a:p>
            <a:pPr marL="446088" lvl="4" indent="-177800">
              <a:buFont typeface="Arial" pitchFamily="34" charset="0"/>
              <a:buChar char="•"/>
            </a:pPr>
            <a:r>
              <a:rPr lang="en-NZ" sz="2400" dirty="0">
                <a:solidFill>
                  <a:schemeClr val="tx1"/>
                </a:solidFill>
              </a:rPr>
              <a:t>One-way &amp; two-way communication</a:t>
            </a:r>
          </a:p>
          <a:p>
            <a:pPr marL="446088" lvl="4" indent="-177800">
              <a:buFont typeface="Arial" pitchFamily="34" charset="0"/>
              <a:buChar char="•"/>
            </a:pPr>
            <a:r>
              <a:rPr lang="en-NZ" sz="2400" dirty="0">
                <a:solidFill>
                  <a:schemeClr val="tx1"/>
                </a:solidFill>
              </a:rPr>
              <a:t>Xml &amp; Pass Through Bridges</a:t>
            </a:r>
          </a:p>
          <a:p>
            <a:pPr marL="446088" lvl="4" indent="-177800">
              <a:buFont typeface="Arial" pitchFamily="34" charset="0"/>
              <a:buChar char="•"/>
            </a:pPr>
            <a:r>
              <a:rPr lang="en-NZ" sz="2400" dirty="0">
                <a:solidFill>
                  <a:schemeClr val="tx1"/>
                </a:solidFill>
              </a:rPr>
              <a:t>EDI capabilities</a:t>
            </a:r>
          </a:p>
        </p:txBody>
      </p:sp>
    </p:spTree>
    <p:extLst>
      <p:ext uri="{BB962C8B-B14F-4D97-AF65-F5344CB8AC3E}">
        <p14:creationId xmlns:p14="http://schemas.microsoft.com/office/powerpoint/2010/main" val="252620844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82967" y="481013"/>
            <a:ext cx="2835597" cy="3108325"/>
          </a:xfrm>
          <a:solidFill>
            <a:schemeClr val="tx2"/>
          </a:solidFill>
        </p:spPr>
        <p:txBody>
          <a:bodyPr vert="horz" wrap="square" lIns="182880" tIns="182880" rIns="182880" bIns="182880" rtlCol="0" anchor="t">
            <a:noAutofit/>
          </a:bodyPr>
          <a:lstStyle/>
          <a:p>
            <a:pPr defTabSz="932205"/>
            <a:r>
              <a:rPr lang="en-US" sz="2800" dirty="0" smtClean="0">
                <a:gradFill>
                  <a:gsLst>
                    <a:gs pos="0">
                      <a:srgbClr val="FFFFFF"/>
                    </a:gs>
                    <a:gs pos="100000">
                      <a:srgbClr val="FFFFFF"/>
                    </a:gs>
                  </a:gsLst>
                  <a:lin ang="5400000" scaled="0"/>
                </a:gradFill>
                <a:latin typeface="Segoe UI"/>
                <a:ea typeface="Segoe UI" pitchFamily="34" charset="0"/>
              </a:rPr>
              <a:t>Windows </a:t>
            </a:r>
            <a:r>
              <a:rPr lang="en-US" sz="2800" dirty="0">
                <a:gradFill>
                  <a:gsLst>
                    <a:gs pos="0">
                      <a:srgbClr val="FFFFFF"/>
                    </a:gs>
                    <a:gs pos="100000">
                      <a:srgbClr val="FFFFFF"/>
                    </a:gs>
                  </a:gsLst>
                  <a:lin ang="5400000" scaled="0"/>
                </a:gradFill>
                <a:latin typeface="Segoe UI"/>
                <a:ea typeface="Segoe UI" pitchFamily="34" charset="0"/>
              </a:rPr>
              <a:t>Azure </a:t>
            </a:r>
            <a:br>
              <a:rPr lang="en-US" sz="2800" dirty="0">
                <a:gradFill>
                  <a:gsLst>
                    <a:gs pos="0">
                      <a:srgbClr val="FFFFFF"/>
                    </a:gs>
                    <a:gs pos="100000">
                      <a:srgbClr val="FFFFFF"/>
                    </a:gs>
                  </a:gsLst>
                  <a:lin ang="5400000" scaled="0"/>
                </a:gradFill>
                <a:latin typeface="Segoe UI"/>
                <a:ea typeface="Segoe UI" pitchFamily="34" charset="0"/>
              </a:rPr>
            </a:br>
            <a:r>
              <a:rPr lang="en-US" sz="2800" dirty="0">
                <a:gradFill>
                  <a:gsLst>
                    <a:gs pos="0">
                      <a:srgbClr val="FFFFFF"/>
                    </a:gs>
                    <a:gs pos="100000">
                      <a:srgbClr val="FFFFFF"/>
                    </a:gs>
                  </a:gsLst>
                  <a:lin ang="5400000" scaled="0"/>
                </a:gradFill>
                <a:latin typeface="Segoe UI"/>
                <a:ea typeface="Segoe UI" pitchFamily="34" charset="0"/>
              </a:rPr>
              <a:t>BizTalk Services</a:t>
            </a:r>
          </a:p>
        </p:txBody>
      </p:sp>
      <p:sp>
        <p:nvSpPr>
          <p:cNvPr id="3" name="Text Placeholder 1"/>
          <p:cNvSpPr txBox="1">
            <a:spLocks/>
          </p:cNvSpPr>
          <p:nvPr/>
        </p:nvSpPr>
        <p:spPr>
          <a:xfrm>
            <a:off x="3887362" y="1187774"/>
            <a:ext cx="8043801" cy="566594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32164">
              <a:spcBef>
                <a:spcPts val="544"/>
              </a:spcBef>
              <a:spcAft>
                <a:spcPts val="816"/>
              </a:spcAft>
              <a:buNone/>
            </a:pPr>
            <a:r>
              <a:rPr lang="en-US" sz="3998" dirty="0">
                <a:ln w="3175">
                  <a:noFill/>
                </a:ln>
                <a:gradFill>
                  <a:gsLst>
                    <a:gs pos="1250">
                      <a:srgbClr val="FFFFFF"/>
                    </a:gs>
                    <a:gs pos="100000">
                      <a:srgbClr val="FFFFFF"/>
                    </a:gs>
                  </a:gsLst>
                  <a:lin ang="0" scaled="0"/>
                </a:gradFill>
                <a:latin typeface="Segoe UI Light" panose="020B0502040204020203" pitchFamily="34" charset="0"/>
                <a:cs typeface="Segoe UI Light" panose="020B0502040204020203" pitchFamily="34" charset="0"/>
              </a:rPr>
              <a:t>Cloud </a:t>
            </a:r>
            <a:r>
              <a:rPr lang="en-US" sz="3998" dirty="0" smtClean="0">
                <a:ln w="3175">
                  <a:noFill/>
                </a:ln>
                <a:gradFill>
                  <a:gsLst>
                    <a:gs pos="1250">
                      <a:srgbClr val="FFFFFF"/>
                    </a:gs>
                    <a:gs pos="100000">
                      <a:srgbClr val="FFFFFF"/>
                    </a:gs>
                  </a:gsLst>
                  <a:lin ang="0" scaled="0"/>
                </a:gradFill>
                <a:latin typeface="Segoe UI Light" panose="020B0502040204020203" pitchFamily="34" charset="0"/>
                <a:cs typeface="Segoe UI Light" panose="020B0502040204020203" pitchFamily="34" charset="0"/>
              </a:rPr>
              <a:t>application integration </a:t>
            </a:r>
            <a:endParaRPr lang="en-US" sz="3998" dirty="0">
              <a:ln w="3175">
                <a:noFill/>
              </a:ln>
              <a:gradFill>
                <a:gsLst>
                  <a:gs pos="1250">
                    <a:srgbClr val="FFFFFF"/>
                  </a:gs>
                  <a:gs pos="100000">
                    <a:srgbClr val="FFFFFF"/>
                  </a:gs>
                </a:gsLst>
                <a:lin ang="0" scaled="0"/>
              </a:gradFill>
              <a:latin typeface="Segoe UI Light" panose="020B0502040204020203" pitchFamily="34" charset="0"/>
              <a:cs typeface="Segoe UI Light" panose="020B0502040204020203" pitchFamily="34" charset="0"/>
            </a:endParaRPr>
          </a:p>
          <a:p>
            <a:pPr marL="0" lvl="1" indent="0" defTabSz="932164">
              <a:spcBef>
                <a:spcPts val="544"/>
              </a:spcBef>
              <a:spcAft>
                <a:spcPts val="816"/>
              </a:spcAft>
              <a:buNone/>
            </a:pPr>
            <a:r>
              <a:rPr lang="en-US" sz="1999" dirty="0">
                <a:gradFill>
                  <a:gsLst>
                    <a:gs pos="1250">
                      <a:srgbClr val="FFFFFF"/>
                    </a:gs>
                    <a:gs pos="100000">
                      <a:srgbClr val="FFFFFF"/>
                    </a:gs>
                  </a:gsLst>
                  <a:lin ang="0" scaled="0"/>
                </a:gradFill>
              </a:rPr>
              <a:t>Build Hybrid </a:t>
            </a:r>
            <a:r>
              <a:rPr lang="en-US" sz="1999" dirty="0" smtClean="0">
                <a:gradFill>
                  <a:gsLst>
                    <a:gs pos="1250">
                      <a:srgbClr val="FFFFFF"/>
                    </a:gs>
                    <a:gs pos="100000">
                      <a:srgbClr val="FFFFFF"/>
                    </a:gs>
                  </a:gsLst>
                  <a:lin ang="0" scaled="0"/>
                </a:gradFill>
              </a:rPr>
              <a:t>Applications—extend </a:t>
            </a:r>
            <a:r>
              <a:rPr lang="en-US" sz="1999" dirty="0">
                <a:gradFill>
                  <a:gsLst>
                    <a:gs pos="1250">
                      <a:srgbClr val="FFFFFF"/>
                    </a:gs>
                    <a:gs pos="100000">
                      <a:srgbClr val="FFFFFF"/>
                    </a:gs>
                  </a:gsLst>
                  <a:lin ang="0" scaled="0"/>
                </a:gradFill>
              </a:rPr>
              <a:t>reach of on-prem systems</a:t>
            </a:r>
          </a:p>
          <a:p>
            <a:pPr marL="0" lvl="1" indent="0" defTabSz="932164">
              <a:spcBef>
                <a:spcPts val="544"/>
              </a:spcBef>
              <a:spcAft>
                <a:spcPts val="816"/>
              </a:spcAft>
              <a:buNone/>
            </a:pPr>
            <a:r>
              <a:rPr lang="en-US" sz="1999" dirty="0">
                <a:gradFill>
                  <a:gsLst>
                    <a:gs pos="1250">
                      <a:srgbClr val="FFFFFF"/>
                    </a:gs>
                    <a:gs pos="100000">
                      <a:srgbClr val="FFFFFF"/>
                    </a:gs>
                  </a:gsLst>
                  <a:lin ang="0" scaled="0"/>
                </a:gradFill>
              </a:rPr>
              <a:t>Integrate you SaaS applications with on-prem systems</a:t>
            </a:r>
          </a:p>
          <a:p>
            <a:pPr marL="0" lvl="1" indent="0" defTabSz="932164">
              <a:spcBef>
                <a:spcPts val="544"/>
              </a:spcBef>
              <a:spcAft>
                <a:spcPts val="816"/>
              </a:spcAft>
              <a:buNone/>
            </a:pPr>
            <a:r>
              <a:rPr lang="en-US" sz="1999" dirty="0">
                <a:gradFill>
                  <a:gsLst>
                    <a:gs pos="1250">
                      <a:srgbClr val="FFFFFF"/>
                    </a:gs>
                    <a:gs pos="100000">
                      <a:srgbClr val="FFFFFF"/>
                    </a:gs>
                  </a:gsLst>
                  <a:lin ang="0" scaled="0"/>
                </a:gradFill>
              </a:rPr>
              <a:t>Use Visual Studio and .NET to build custom integration solutions</a:t>
            </a:r>
          </a:p>
          <a:p>
            <a:pPr marL="0" indent="0" defTabSz="932164">
              <a:spcBef>
                <a:spcPts val="544"/>
              </a:spcBef>
              <a:spcAft>
                <a:spcPts val="816"/>
              </a:spcAft>
              <a:buNone/>
            </a:pPr>
            <a:r>
              <a:rPr lang="en-US" sz="3998" dirty="0">
                <a:ln w="3175">
                  <a:noFill/>
                </a:ln>
                <a:gradFill>
                  <a:gsLst>
                    <a:gs pos="1250">
                      <a:srgbClr val="FFFFFF"/>
                    </a:gs>
                    <a:gs pos="100000">
                      <a:srgbClr val="FFFFFF"/>
                    </a:gs>
                  </a:gsLst>
                  <a:lin ang="0" scaled="0"/>
                </a:gradFill>
              </a:rPr>
              <a:t/>
            </a:r>
            <a:br>
              <a:rPr lang="en-US" sz="3998" dirty="0">
                <a:ln w="3175">
                  <a:noFill/>
                </a:ln>
                <a:gradFill>
                  <a:gsLst>
                    <a:gs pos="1250">
                      <a:srgbClr val="FFFFFF"/>
                    </a:gs>
                    <a:gs pos="100000">
                      <a:srgbClr val="FFFFFF"/>
                    </a:gs>
                  </a:gsLst>
                  <a:lin ang="0" scaled="0"/>
                </a:gradFill>
              </a:rPr>
            </a:br>
            <a:r>
              <a:rPr lang="en-US" sz="3998" dirty="0">
                <a:ln w="3175">
                  <a:noFill/>
                </a:ln>
                <a:gradFill>
                  <a:gsLst>
                    <a:gs pos="1250">
                      <a:srgbClr val="FFFFFF"/>
                    </a:gs>
                    <a:gs pos="100000">
                      <a:srgbClr val="FFFFFF"/>
                    </a:gs>
                  </a:gsLst>
                  <a:lin ang="0" scaled="0"/>
                </a:gradFill>
                <a:latin typeface="Segoe UI Light" panose="020B0502040204020203" pitchFamily="34" charset="0"/>
                <a:cs typeface="Segoe UI Light" panose="020B0502040204020203" pitchFamily="34" charset="0"/>
              </a:rPr>
              <a:t>Cloud EDI processing</a:t>
            </a:r>
          </a:p>
          <a:p>
            <a:pPr marL="0" lvl="1" indent="0" defTabSz="932164">
              <a:spcBef>
                <a:spcPts val="544"/>
              </a:spcBef>
              <a:spcAft>
                <a:spcPts val="816"/>
              </a:spcAft>
              <a:buNone/>
            </a:pPr>
            <a:r>
              <a:rPr lang="en-US" sz="1999" dirty="0">
                <a:gradFill>
                  <a:gsLst>
                    <a:gs pos="1250">
                      <a:srgbClr val="FFFFFF"/>
                    </a:gs>
                    <a:gs pos="100000">
                      <a:srgbClr val="FFFFFF"/>
                    </a:gs>
                  </a:gsLst>
                  <a:lin ang="0" scaled="0"/>
                </a:gradFill>
              </a:rPr>
              <a:t>End-to-end EDI processing in the cloud for Enterprises and SMBs</a:t>
            </a:r>
          </a:p>
          <a:p>
            <a:pPr marL="0" lvl="1" indent="0" defTabSz="932164">
              <a:spcBef>
                <a:spcPts val="544"/>
              </a:spcBef>
              <a:spcAft>
                <a:spcPts val="816"/>
              </a:spcAft>
              <a:buNone/>
            </a:pPr>
            <a:r>
              <a:rPr lang="en-US" sz="1999" dirty="0">
                <a:gradFill>
                  <a:gsLst>
                    <a:gs pos="1250">
                      <a:srgbClr val="FFFFFF"/>
                    </a:gs>
                    <a:gs pos="100000">
                      <a:srgbClr val="FFFFFF"/>
                    </a:gs>
                  </a:gsLst>
                  <a:lin ang="0" scaled="0"/>
                </a:gradFill>
              </a:rPr>
              <a:t>A solid scalable cloud integration platform for EDI Service Providers</a:t>
            </a:r>
          </a:p>
          <a:p>
            <a:pPr marL="0" lvl="1" indent="0" defTabSz="932164">
              <a:spcBef>
                <a:spcPts val="544"/>
              </a:spcBef>
              <a:spcAft>
                <a:spcPts val="816"/>
              </a:spcAft>
              <a:buNone/>
            </a:pPr>
            <a:r>
              <a:rPr lang="en-US" sz="1999" dirty="0">
                <a:gradFill>
                  <a:gsLst>
                    <a:gs pos="1250">
                      <a:srgbClr val="FFFFFF"/>
                    </a:gs>
                    <a:gs pos="100000">
                      <a:srgbClr val="FFFFFF"/>
                    </a:gs>
                  </a:gsLst>
                  <a:lin ang="0" scaled="0"/>
                </a:gradFill>
              </a:rPr>
              <a:t>Provide simple, tailored experience to niche markets</a:t>
            </a:r>
          </a:p>
          <a:p>
            <a:pPr marL="342731" lvl="1" indent="0">
              <a:buNone/>
            </a:pPr>
            <a:endParaRPr lang="en-US" sz="3198" dirty="0">
              <a:gradFill>
                <a:gsLst>
                  <a:gs pos="1250">
                    <a:srgbClr val="FFFFFF"/>
                  </a:gs>
                  <a:gs pos="100000">
                    <a:srgbClr val="FFFFFF"/>
                  </a:gs>
                </a:gsLst>
                <a:lin ang="0" scaled="0"/>
              </a:gra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1196" r="12966"/>
          <a:stretch/>
        </p:blipFill>
        <p:spPr>
          <a:xfrm>
            <a:off x="482967" y="3589963"/>
            <a:ext cx="2835597" cy="285852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0899" y="2311672"/>
            <a:ext cx="998688" cy="1018967"/>
          </a:xfrm>
          <a:prstGeom prst="rect">
            <a:avLst/>
          </a:prstGeom>
        </p:spPr>
      </p:pic>
    </p:spTree>
    <p:extLst>
      <p:ext uri="{BB962C8B-B14F-4D97-AF65-F5344CB8AC3E}">
        <p14:creationId xmlns:p14="http://schemas.microsoft.com/office/powerpoint/2010/main" val="3553886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8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300"/>
                            </p:stCondLst>
                            <p:childTnLst>
                              <p:par>
                                <p:cTn id="11" presetID="1" presetClass="entr" presetSubtype="0" fill="hold" grpId="0" nodeType="afterEffect">
                                  <p:stCondLst>
                                    <p:cond delay="8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100"/>
                            </p:stCondLst>
                            <p:childTnLst>
                              <p:par>
                                <p:cTn id="14" presetID="1" presetClass="entr" presetSubtype="0" fill="hold" grpId="0" nodeType="afterEffect">
                                  <p:stCondLst>
                                    <p:cond delay="8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2900"/>
                            </p:stCondLst>
                            <p:childTnLst>
                              <p:par>
                                <p:cTn id="17" presetID="1" presetClass="entr" presetSubtype="0" fill="hold" grpId="0" nodeType="afterEffect">
                                  <p:stCondLst>
                                    <p:cond delay="8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3700"/>
                            </p:stCondLst>
                            <p:childTnLst>
                              <p:par>
                                <p:cTn id="20" presetID="1" presetClass="entr" presetSubtype="0" fill="hold" grpId="0" nodeType="afterEffect">
                                  <p:stCondLst>
                                    <p:cond delay="8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4500"/>
                            </p:stCondLst>
                            <p:childTnLst>
                              <p:par>
                                <p:cTn id="23" presetID="1" presetClass="entr" presetSubtype="0" fill="hold" grpId="0" nodeType="afterEffect">
                                  <p:stCondLst>
                                    <p:cond delay="80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5300"/>
                            </p:stCondLst>
                            <p:childTnLst>
                              <p:par>
                                <p:cTn id="26" presetID="1" presetClass="entr" presetSubtype="0" fill="hold" grpId="0" nodeType="afterEffect">
                                  <p:stCondLst>
                                    <p:cond delay="80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advAuto="50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265112" y="1763712"/>
            <a:ext cx="11906250" cy="3467100"/>
          </a:xfrm>
          <a:prstGeom prst="rect">
            <a:avLst/>
          </a:prstGeom>
        </p:spPr>
      </p:pic>
      <p:sp>
        <p:nvSpPr>
          <p:cNvPr id="4" name="Title 3"/>
          <p:cNvSpPr>
            <a:spLocks noGrp="1"/>
          </p:cNvSpPr>
          <p:nvPr>
            <p:ph type="title"/>
          </p:nvPr>
        </p:nvSpPr>
        <p:spPr/>
        <p:txBody>
          <a:bodyPr/>
          <a:lstStyle/>
          <a:p>
            <a:r>
              <a:rPr lang="en-NZ" sz="5800" dirty="0" smtClean="0"/>
              <a:t>Integration Bridges</a:t>
            </a:r>
            <a:r>
              <a:rPr lang="en-NZ" sz="5800" dirty="0"/>
              <a:t>?</a:t>
            </a:r>
          </a:p>
        </p:txBody>
      </p:sp>
      <p:sp>
        <p:nvSpPr>
          <p:cNvPr id="6" name="Rectangle 5"/>
          <p:cNvSpPr/>
          <p:nvPr/>
        </p:nvSpPr>
        <p:spPr>
          <a:xfrm>
            <a:off x="3005477" y="2182692"/>
            <a:ext cx="4153124" cy="584775"/>
          </a:xfrm>
          <a:prstGeom prst="rect">
            <a:avLst/>
          </a:prstGeom>
          <a:noFill/>
        </p:spPr>
        <p:txBody>
          <a:bodyPr wrap="none" lIns="91440" tIns="45720" rIns="91440" bIns="45720">
            <a:spAutoFit/>
          </a:bodyPr>
          <a:lstStyle/>
          <a:p>
            <a:pPr algn="ctr"/>
            <a:r>
              <a:rPr lang="en-US" sz="3200" b="1" dirty="0" smtClean="0">
                <a:ln w="6600">
                  <a:solidFill>
                    <a:schemeClr val="accent2"/>
                  </a:solidFill>
                  <a:prstDash val="solid"/>
                </a:ln>
                <a:solidFill>
                  <a:srgbClr val="FFFFFF"/>
                </a:solidFill>
                <a:effectLst>
                  <a:outerShdw dist="38100" dir="2700000" algn="tl" rotWithShape="0">
                    <a:schemeClr val="accent2"/>
                  </a:outerShdw>
                </a:effectLst>
              </a:rPr>
              <a:t>Xml or Pass-through</a:t>
            </a:r>
            <a:endParaRPr lang="en-US"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8" name="Picture 7"/>
          <p:cNvPicPr>
            <a:picLocks noChangeAspect="1"/>
          </p:cNvPicPr>
          <p:nvPr/>
        </p:nvPicPr>
        <p:blipFill>
          <a:blip r:embed="rId3"/>
          <a:stretch>
            <a:fillRect/>
          </a:stretch>
        </p:blipFill>
        <p:spPr>
          <a:xfrm>
            <a:off x="2700790" y="2980871"/>
            <a:ext cx="4762500" cy="1228725"/>
          </a:xfrm>
          <a:prstGeom prst="rect">
            <a:avLst/>
          </a:prstGeom>
        </p:spPr>
      </p:pic>
      <p:pic>
        <p:nvPicPr>
          <p:cNvPr id="9" name="Picture 8"/>
          <p:cNvPicPr>
            <a:picLocks noChangeAspect="1"/>
          </p:cNvPicPr>
          <p:nvPr/>
        </p:nvPicPr>
        <p:blipFill>
          <a:blip r:embed="rId4"/>
          <a:stretch>
            <a:fillRect/>
          </a:stretch>
        </p:blipFill>
        <p:spPr>
          <a:xfrm>
            <a:off x="7742237" y="2443387"/>
            <a:ext cx="4171950" cy="2514600"/>
          </a:xfrm>
          <a:prstGeom prst="rect">
            <a:avLst/>
          </a:prstGeom>
        </p:spPr>
      </p:pic>
      <p:pic>
        <p:nvPicPr>
          <p:cNvPr id="10" name="Picture 9"/>
          <p:cNvPicPr>
            <a:picLocks noChangeAspect="1"/>
          </p:cNvPicPr>
          <p:nvPr/>
        </p:nvPicPr>
        <p:blipFill>
          <a:blip r:embed="rId5"/>
          <a:stretch>
            <a:fillRect/>
          </a:stretch>
        </p:blipFill>
        <p:spPr>
          <a:xfrm>
            <a:off x="424995" y="1931079"/>
            <a:ext cx="2114550" cy="3067050"/>
          </a:xfrm>
          <a:prstGeom prst="rect">
            <a:avLst/>
          </a:prstGeom>
        </p:spPr>
      </p:pic>
      <p:pic>
        <p:nvPicPr>
          <p:cNvPr id="13" name="Picture 12"/>
          <p:cNvPicPr>
            <a:picLocks noChangeAspect="1"/>
          </p:cNvPicPr>
          <p:nvPr/>
        </p:nvPicPr>
        <p:blipFill>
          <a:blip r:embed="rId6"/>
          <a:stretch>
            <a:fillRect/>
          </a:stretch>
        </p:blipFill>
        <p:spPr>
          <a:xfrm>
            <a:off x="2818492" y="4396354"/>
            <a:ext cx="2533650" cy="647700"/>
          </a:xfrm>
          <a:prstGeom prst="rect">
            <a:avLst/>
          </a:prstGeom>
        </p:spPr>
      </p:pic>
      <p:sp>
        <p:nvSpPr>
          <p:cNvPr id="14" name="Rectangle 13"/>
          <p:cNvSpPr/>
          <p:nvPr/>
        </p:nvSpPr>
        <p:spPr>
          <a:xfrm>
            <a:off x="2539545" y="5229102"/>
            <a:ext cx="3086101" cy="584775"/>
          </a:xfrm>
          <a:prstGeom prst="rect">
            <a:avLst/>
          </a:prstGeom>
          <a:noFill/>
        </p:spPr>
        <p:txBody>
          <a:bodyPr wrap="none" lIns="91440" tIns="45720" rIns="91440" bIns="45720">
            <a:spAutoFit/>
          </a:bodyPr>
          <a:lstStyle/>
          <a:p>
            <a:pPr algn="ctr"/>
            <a:r>
              <a:rPr lang="en-US" sz="3200" b="1" dirty="0" smtClean="0">
                <a:ln w="6600">
                  <a:solidFill>
                    <a:schemeClr val="accent2"/>
                  </a:solidFill>
                  <a:prstDash val="solid"/>
                </a:ln>
                <a:solidFill>
                  <a:srgbClr val="FFFFFF"/>
                </a:solidFill>
                <a:effectLst>
                  <a:outerShdw dist="38100" dir="2700000" algn="tl" rotWithShape="0">
                    <a:schemeClr val="accent2"/>
                  </a:outerShdw>
                </a:effectLst>
              </a:rPr>
              <a:t>Flat File or Xml</a:t>
            </a:r>
            <a:endParaRPr lang="en-US"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423793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2500" tmFilter="0, 0; .2, .5; .8, .5; 1, 0"/>
                                        <p:tgtEl>
                                          <p:spTgt spid="10"/>
                                        </p:tgtEl>
                                      </p:cBhvr>
                                    </p:animEffect>
                                    <p:animScale>
                                      <p:cBhvr>
                                        <p:cTn id="7" dur="1250" autoRev="1" fill="hold"/>
                                        <p:tgtEl>
                                          <p:spTgt spid="1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2500" tmFilter="0, 0; .2, .5; .8, .5; 1, 0"/>
                                        <p:tgtEl>
                                          <p:spTgt spid="8"/>
                                        </p:tgtEl>
                                      </p:cBhvr>
                                    </p:animEffect>
                                    <p:animScale>
                                      <p:cBhvr>
                                        <p:cTn id="12" dur="1250" autoRev="1" fill="hold"/>
                                        <p:tgtEl>
                                          <p:spTgt spid="8"/>
                                        </p:tgtEl>
                                      </p:cBhvr>
                                      <p:by x="105000" y="105000"/>
                                    </p:animScale>
                                  </p:childTnLst>
                                </p:cTn>
                              </p:par>
                            </p:childTnLst>
                          </p:cTn>
                        </p:par>
                        <p:par>
                          <p:cTn id="13" fill="hold">
                            <p:stCondLst>
                              <p:cond delay="2500"/>
                            </p:stCondLst>
                            <p:childTnLst>
                              <p:par>
                                <p:cTn id="14" presetID="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nodeType="clickEffect">
                                  <p:stCondLst>
                                    <p:cond delay="0"/>
                                  </p:stCondLst>
                                  <p:childTnLst>
                                    <p:animEffect transition="out" filter="fade">
                                      <p:cBhvr>
                                        <p:cTn id="19" dur="2500" tmFilter="0, 0; .2, .5; .8, .5; 1, 0"/>
                                        <p:tgtEl>
                                          <p:spTgt spid="13"/>
                                        </p:tgtEl>
                                      </p:cBhvr>
                                    </p:animEffect>
                                    <p:animScale>
                                      <p:cBhvr>
                                        <p:cTn id="20" dur="1250" autoRev="1" fill="hold"/>
                                        <p:tgtEl>
                                          <p:spTgt spid="13"/>
                                        </p:tgtEl>
                                      </p:cBhvr>
                                      <p:by x="105000" y="105000"/>
                                    </p:animScale>
                                  </p:childTnLst>
                                </p:cTn>
                              </p:par>
                            </p:childTnLst>
                          </p:cTn>
                        </p:par>
                        <p:par>
                          <p:cTn id="21" fill="hold">
                            <p:stCondLst>
                              <p:cond delay="2500"/>
                            </p:stCondLst>
                            <p:childTnLst>
                              <p:par>
                                <p:cTn id="22" presetID="1"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2500" tmFilter="0, 0; .2, .5; .8, .5; 1, 0"/>
                                        <p:tgtEl>
                                          <p:spTgt spid="9"/>
                                        </p:tgtEl>
                                      </p:cBhvr>
                                    </p:animEffect>
                                    <p:animScale>
                                      <p:cBhvr>
                                        <p:cTn id="28" dur="1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25001" y="1531745"/>
            <a:ext cx="7569087" cy="46629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4" tIns="46620" rIns="93244" bIns="46620" rtlCol="0" anchor="t"/>
          <a:lstStyle/>
          <a:p>
            <a:pPr algn="ctr">
              <a:lnSpc>
                <a:spcPct val="200000"/>
              </a:lnSpc>
            </a:pPr>
            <a:r>
              <a:rPr lang="en-US" sz="2000" dirty="0" smtClean="0"/>
              <a:t>BizTalk Service</a:t>
            </a:r>
            <a:endParaRPr lang="en-US" sz="2000" dirty="0"/>
          </a:p>
        </p:txBody>
      </p:sp>
      <p:sp>
        <p:nvSpPr>
          <p:cNvPr id="20" name="Title 19"/>
          <p:cNvSpPr>
            <a:spLocks noGrp="1"/>
          </p:cNvSpPr>
          <p:nvPr>
            <p:ph type="title" idx="4294967295"/>
          </p:nvPr>
        </p:nvSpPr>
        <p:spPr>
          <a:xfrm>
            <a:off x="392155" y="270889"/>
            <a:ext cx="11888787" cy="917575"/>
          </a:xfrm>
        </p:spPr>
        <p:txBody>
          <a:bodyPr/>
          <a:lstStyle/>
          <a:p>
            <a:pPr>
              <a:lnSpc>
                <a:spcPts val="6300"/>
              </a:lnSpc>
            </a:pPr>
            <a:r>
              <a:rPr lang="en-US" sz="5800" dirty="0">
                <a:solidFill>
                  <a:schemeClr val="tx1"/>
                </a:solidFill>
              </a:rPr>
              <a:t>Windows Azure BizTalk Services</a:t>
            </a:r>
          </a:p>
        </p:txBody>
      </p:sp>
      <p:sp>
        <p:nvSpPr>
          <p:cNvPr id="12" name="Rectangle 11"/>
          <p:cNvSpPr/>
          <p:nvPr/>
        </p:nvSpPr>
        <p:spPr>
          <a:xfrm>
            <a:off x="2705925" y="4881565"/>
            <a:ext cx="7204306" cy="1099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4" tIns="46620" rIns="93244" bIns="46620" rtlCol="0" anchor="t"/>
          <a:lstStyle/>
          <a:p>
            <a:pPr algn="ctr"/>
            <a:r>
              <a:rPr lang="en-US" dirty="0"/>
              <a:t>Artifacts</a:t>
            </a:r>
          </a:p>
        </p:txBody>
      </p:sp>
      <p:sp>
        <p:nvSpPr>
          <p:cNvPr id="13" name="Rectangle 12"/>
          <p:cNvSpPr/>
          <p:nvPr/>
        </p:nvSpPr>
        <p:spPr>
          <a:xfrm>
            <a:off x="6400376" y="5438988"/>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Schemas</a:t>
            </a:r>
          </a:p>
        </p:txBody>
      </p:sp>
      <p:sp>
        <p:nvSpPr>
          <p:cNvPr id="14" name="Rectangle 13"/>
          <p:cNvSpPr/>
          <p:nvPr/>
        </p:nvSpPr>
        <p:spPr>
          <a:xfrm>
            <a:off x="8105568" y="5431085"/>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Transforms</a:t>
            </a:r>
          </a:p>
        </p:txBody>
      </p:sp>
      <p:sp>
        <p:nvSpPr>
          <p:cNvPr id="21" name="Rectangle 20"/>
          <p:cNvSpPr/>
          <p:nvPr/>
        </p:nvSpPr>
        <p:spPr>
          <a:xfrm>
            <a:off x="2969833" y="5431086"/>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Certificates</a:t>
            </a:r>
          </a:p>
        </p:txBody>
      </p:sp>
      <p:sp>
        <p:nvSpPr>
          <p:cNvPr id="22" name="Rectangle 21"/>
          <p:cNvSpPr/>
          <p:nvPr/>
        </p:nvSpPr>
        <p:spPr>
          <a:xfrm>
            <a:off x="4675025" y="5438989"/>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Assemblies</a:t>
            </a:r>
          </a:p>
        </p:txBody>
      </p:sp>
      <p:sp>
        <p:nvSpPr>
          <p:cNvPr id="17" name="Rectangle 16"/>
          <p:cNvSpPr/>
          <p:nvPr/>
        </p:nvSpPr>
        <p:spPr>
          <a:xfrm>
            <a:off x="2705926" y="2517150"/>
            <a:ext cx="7204306" cy="1053040"/>
          </a:xfrm>
          <a:prstGeom prst="rect">
            <a:avLst/>
          </a:prstGeom>
          <a:solidFill>
            <a:srgbClr val="0070C0"/>
          </a:solidFill>
          <a:ln>
            <a:noFill/>
          </a:ln>
        </p:spPr>
        <p:style>
          <a:lnRef idx="3">
            <a:schemeClr val="lt1"/>
          </a:lnRef>
          <a:fillRef idx="1">
            <a:schemeClr val="accent6"/>
          </a:fillRef>
          <a:effectRef idx="1">
            <a:schemeClr val="accent6"/>
          </a:effectRef>
          <a:fontRef idx="minor">
            <a:schemeClr val="lt1"/>
          </a:fontRef>
        </p:style>
        <p:txBody>
          <a:bodyPr lIns="93244" tIns="46620" rIns="93244" bIns="46620" rtlCol="0" anchor="t"/>
          <a:lstStyle/>
          <a:p>
            <a:pPr algn="ctr"/>
            <a:r>
              <a:rPr lang="en-US" dirty="0"/>
              <a:t>Partner OM</a:t>
            </a:r>
          </a:p>
        </p:txBody>
      </p:sp>
      <p:sp>
        <p:nvSpPr>
          <p:cNvPr id="18" name="Rectangle 17"/>
          <p:cNvSpPr/>
          <p:nvPr/>
        </p:nvSpPr>
        <p:spPr>
          <a:xfrm>
            <a:off x="2969833" y="3027792"/>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Partners</a:t>
            </a:r>
          </a:p>
        </p:txBody>
      </p:sp>
      <p:sp>
        <p:nvSpPr>
          <p:cNvPr id="19" name="Rectangle 18"/>
          <p:cNvSpPr/>
          <p:nvPr/>
        </p:nvSpPr>
        <p:spPr>
          <a:xfrm>
            <a:off x="4675025" y="3033376"/>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Agreements</a:t>
            </a:r>
          </a:p>
        </p:txBody>
      </p:sp>
      <p:sp>
        <p:nvSpPr>
          <p:cNvPr id="15" name="Rectangle 14"/>
          <p:cNvSpPr/>
          <p:nvPr/>
        </p:nvSpPr>
        <p:spPr>
          <a:xfrm>
            <a:off x="8105568" y="3027791"/>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Partnerships</a:t>
            </a:r>
          </a:p>
        </p:txBody>
      </p:sp>
      <p:sp>
        <p:nvSpPr>
          <p:cNvPr id="16" name="Rectangle 15"/>
          <p:cNvSpPr/>
          <p:nvPr/>
        </p:nvSpPr>
        <p:spPr>
          <a:xfrm>
            <a:off x="6400376" y="3038564"/>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a:solidFill>
                  <a:schemeClr val="bg1"/>
                </a:solidFill>
              </a:rPr>
              <a:t>Profiles</a:t>
            </a:r>
          </a:p>
        </p:txBody>
      </p:sp>
      <p:sp>
        <p:nvSpPr>
          <p:cNvPr id="11" name="Rectangle 10"/>
          <p:cNvSpPr/>
          <p:nvPr/>
        </p:nvSpPr>
        <p:spPr>
          <a:xfrm>
            <a:off x="2705923" y="3696126"/>
            <a:ext cx="7204308" cy="10711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4" tIns="46620" rIns="93244" bIns="46620" rtlCol="0" anchor="t"/>
          <a:lstStyle/>
          <a:p>
            <a:pPr algn="ctr"/>
            <a:r>
              <a:rPr lang="en-US" dirty="0"/>
              <a:t>Bridges</a:t>
            </a:r>
          </a:p>
        </p:txBody>
      </p:sp>
      <p:sp>
        <p:nvSpPr>
          <p:cNvPr id="23" name="Rectangle 22"/>
          <p:cNvSpPr/>
          <p:nvPr/>
        </p:nvSpPr>
        <p:spPr>
          <a:xfrm>
            <a:off x="6400376" y="4229178"/>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smtClean="0">
                <a:solidFill>
                  <a:schemeClr val="bg1"/>
                </a:solidFill>
              </a:rPr>
              <a:t>Pass-Through</a:t>
            </a:r>
            <a:endParaRPr lang="en-US" sz="1200" dirty="0">
              <a:solidFill>
                <a:schemeClr val="bg1"/>
              </a:solidFill>
            </a:endParaRPr>
          </a:p>
        </p:txBody>
      </p:sp>
      <p:sp>
        <p:nvSpPr>
          <p:cNvPr id="24" name="Rectangle 23"/>
          <p:cNvSpPr/>
          <p:nvPr/>
        </p:nvSpPr>
        <p:spPr>
          <a:xfrm>
            <a:off x="2969833" y="4221276"/>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smtClean="0">
                <a:solidFill>
                  <a:schemeClr val="bg1"/>
                </a:solidFill>
              </a:rPr>
              <a:t>Xml One-Way</a:t>
            </a:r>
            <a:endParaRPr lang="en-US" sz="1200" dirty="0">
              <a:solidFill>
                <a:schemeClr val="bg1"/>
              </a:solidFill>
            </a:endParaRPr>
          </a:p>
        </p:txBody>
      </p:sp>
      <p:sp>
        <p:nvSpPr>
          <p:cNvPr id="25" name="Rectangle 24"/>
          <p:cNvSpPr/>
          <p:nvPr/>
        </p:nvSpPr>
        <p:spPr>
          <a:xfrm>
            <a:off x="4675025" y="4229179"/>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smtClean="0">
                <a:solidFill>
                  <a:schemeClr val="bg1"/>
                </a:solidFill>
              </a:rPr>
              <a:t>Xml Request Reply</a:t>
            </a:r>
            <a:endParaRPr lang="en-US" sz="1200" dirty="0">
              <a:solidFill>
                <a:schemeClr val="bg1"/>
              </a:solidFill>
            </a:endParaRPr>
          </a:p>
        </p:txBody>
      </p:sp>
      <p:sp>
        <p:nvSpPr>
          <p:cNvPr id="26" name="Rectangle 25"/>
          <p:cNvSpPr/>
          <p:nvPr/>
        </p:nvSpPr>
        <p:spPr>
          <a:xfrm>
            <a:off x="8105568" y="4215969"/>
            <a:ext cx="1529218" cy="375845"/>
          </a:xfrm>
          <a:prstGeom prst="rect">
            <a:avLst/>
          </a:prstGeom>
          <a:solidFill>
            <a:schemeClr val="tx2">
              <a:lumMod val="50000"/>
            </a:schemeClr>
          </a:solidFill>
          <a:ln>
            <a:noFill/>
          </a:ln>
        </p:spPr>
        <p:style>
          <a:lnRef idx="1">
            <a:schemeClr val="accent4"/>
          </a:lnRef>
          <a:fillRef idx="2">
            <a:schemeClr val="accent4"/>
          </a:fillRef>
          <a:effectRef idx="1">
            <a:schemeClr val="accent4"/>
          </a:effectRef>
          <a:fontRef idx="minor">
            <a:schemeClr val="dk1"/>
          </a:fontRef>
        </p:style>
        <p:txBody>
          <a:bodyPr lIns="93244" tIns="46620" rIns="93244" bIns="46620" rtlCol="0" anchor="ctr"/>
          <a:lstStyle/>
          <a:p>
            <a:pPr algn="ctr"/>
            <a:r>
              <a:rPr lang="en-US" sz="1200" dirty="0" smtClean="0">
                <a:solidFill>
                  <a:schemeClr val="bg1"/>
                </a:solidFill>
              </a:rPr>
              <a:t>EDI (X12 &amp; EDIFACT)</a:t>
            </a:r>
            <a:endParaRPr lang="en-US" sz="1200" dirty="0">
              <a:solidFill>
                <a:schemeClr val="bg1"/>
              </a:solidFill>
            </a:endParaRPr>
          </a:p>
        </p:txBody>
      </p:sp>
      <p:sp>
        <p:nvSpPr>
          <p:cNvPr id="28" name="Rectangle 27"/>
          <p:cNvSpPr/>
          <p:nvPr/>
        </p:nvSpPr>
        <p:spPr>
          <a:xfrm>
            <a:off x="392155" y="2499839"/>
            <a:ext cx="1855581" cy="10559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4" tIns="46620" rIns="93244" bIns="46620" rtlCol="0" anchor="t"/>
          <a:lstStyle/>
          <a:p>
            <a:pPr algn="ctr">
              <a:lnSpc>
                <a:spcPct val="200000"/>
              </a:lnSpc>
            </a:pPr>
            <a:r>
              <a:rPr lang="en-US" sz="2000" dirty="0" smtClean="0"/>
              <a:t>BizTalk Portal</a:t>
            </a:r>
            <a:endParaRPr lang="en-US" sz="2000" dirty="0"/>
          </a:p>
        </p:txBody>
      </p:sp>
      <p:sp>
        <p:nvSpPr>
          <p:cNvPr id="29" name="Rectangle 28"/>
          <p:cNvSpPr/>
          <p:nvPr/>
        </p:nvSpPr>
        <p:spPr>
          <a:xfrm>
            <a:off x="384462" y="3829849"/>
            <a:ext cx="1855581" cy="10559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4" tIns="46620" rIns="93244" bIns="46620" rtlCol="0" anchor="t"/>
          <a:lstStyle/>
          <a:p>
            <a:pPr algn="ctr">
              <a:lnSpc>
                <a:spcPct val="200000"/>
              </a:lnSpc>
            </a:pPr>
            <a:r>
              <a:rPr lang="en-US" sz="2000" dirty="0" smtClean="0"/>
              <a:t>Visual Studio</a:t>
            </a:r>
            <a:endParaRPr lang="en-US" sz="2000" dirty="0"/>
          </a:p>
        </p:txBody>
      </p:sp>
      <p:sp>
        <p:nvSpPr>
          <p:cNvPr id="30" name="Rectangle 29"/>
          <p:cNvSpPr/>
          <p:nvPr/>
        </p:nvSpPr>
        <p:spPr>
          <a:xfrm>
            <a:off x="384219" y="5159859"/>
            <a:ext cx="1855581" cy="10559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3244" tIns="46620" rIns="93244" bIns="46620" rtlCol="0" anchor="t"/>
          <a:lstStyle/>
          <a:p>
            <a:pPr algn="ctr">
              <a:lnSpc>
                <a:spcPct val="200000"/>
              </a:lnSpc>
            </a:pPr>
            <a:r>
              <a:rPr lang="en-US" sz="2000" dirty="0" smtClean="0"/>
              <a:t>PowerShell</a:t>
            </a:r>
            <a:endParaRPr lang="en-US" sz="2000" dirty="0"/>
          </a:p>
        </p:txBody>
      </p:sp>
      <p:sp>
        <p:nvSpPr>
          <p:cNvPr id="8" name="Flowchart: Magnetic Disk 7"/>
          <p:cNvSpPr/>
          <p:nvPr/>
        </p:nvSpPr>
        <p:spPr bwMode="auto">
          <a:xfrm>
            <a:off x="10387838" y="3426854"/>
            <a:ext cx="1776046" cy="1178169"/>
          </a:xfrm>
          <a:prstGeom prst="flowChartMagneticDisk">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Monitoring Store</a:t>
            </a:r>
          </a:p>
        </p:txBody>
      </p:sp>
      <p:sp>
        <p:nvSpPr>
          <p:cNvPr id="31" name="Flowchart: Magnetic Disk 30"/>
          <p:cNvSpPr/>
          <p:nvPr/>
        </p:nvSpPr>
        <p:spPr bwMode="auto">
          <a:xfrm>
            <a:off x="10387838" y="4881565"/>
            <a:ext cx="1776046" cy="1178169"/>
          </a:xfrm>
          <a:prstGeom prst="flowChartMagneticDisk">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Tracking Store</a:t>
            </a:r>
          </a:p>
        </p:txBody>
      </p:sp>
    </p:spTree>
    <p:extLst>
      <p:ext uri="{BB962C8B-B14F-4D97-AF65-F5344CB8AC3E}">
        <p14:creationId xmlns:p14="http://schemas.microsoft.com/office/powerpoint/2010/main" val="155188842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ight Arrow 8"/>
          <p:cNvSpPr/>
          <p:nvPr/>
        </p:nvSpPr>
        <p:spPr>
          <a:xfrm>
            <a:off x="0" y="3281699"/>
            <a:ext cx="12161838" cy="3336815"/>
          </a:xfrm>
          <a:prstGeom prst="rightArrow">
            <a:avLst/>
          </a:prstGeom>
          <a:solidFill>
            <a:schemeClr val="accent6"/>
          </a:solidFill>
        </p:spPr>
        <p:style>
          <a:lnRef idx="0">
            <a:schemeClr val="dk1">
              <a:hueOff val="0"/>
              <a:satOff val="0"/>
              <a:lumOff val="0"/>
              <a:alphaOff val="0"/>
            </a:schemeClr>
          </a:lnRef>
          <a:fillRef idx="1">
            <a:schemeClr val="accent3">
              <a:tint val="40000"/>
              <a:hueOff val="0"/>
              <a:satOff val="0"/>
              <a:lumOff val="0"/>
              <a:alphaOff val="0"/>
            </a:schemeClr>
          </a:fillRef>
          <a:effectRef idx="0">
            <a:schemeClr val="accent3">
              <a:tint val="40000"/>
              <a:hueOff val="0"/>
              <a:satOff val="0"/>
              <a:lumOff val="0"/>
              <a:alphaOff val="0"/>
            </a:schemeClr>
          </a:effectRef>
          <a:fontRef idx="minor">
            <a:schemeClr val="dk1">
              <a:hueOff val="0"/>
              <a:satOff val="0"/>
              <a:lumOff val="0"/>
              <a:alphaOff val="0"/>
            </a:schemeClr>
          </a:fontRef>
        </p:style>
      </p:sp>
      <p:sp>
        <p:nvSpPr>
          <p:cNvPr id="5" name="Title 4"/>
          <p:cNvSpPr>
            <a:spLocks noGrp="1"/>
          </p:cNvSpPr>
          <p:nvPr>
            <p:ph type="title"/>
          </p:nvPr>
        </p:nvSpPr>
        <p:spPr/>
        <p:txBody>
          <a:bodyPr/>
          <a:lstStyle/>
          <a:p>
            <a:r>
              <a:rPr lang="en-US" dirty="0" smtClean="0"/>
              <a:t>BizTalk Release cadence</a:t>
            </a:r>
            <a:endParaRPr lang="en-US" dirty="0"/>
          </a:p>
        </p:txBody>
      </p:sp>
      <p:sp>
        <p:nvSpPr>
          <p:cNvPr id="3" name="Right Arrow 2"/>
          <p:cNvSpPr/>
          <p:nvPr/>
        </p:nvSpPr>
        <p:spPr>
          <a:xfrm>
            <a:off x="0" y="1341120"/>
            <a:ext cx="8401612" cy="4072709"/>
          </a:xfrm>
          <a:prstGeom prst="rightArrow">
            <a:avLst/>
          </a:prstGeom>
          <a:solidFill>
            <a:schemeClr val="bg1"/>
          </a:solidFill>
        </p:spPr>
        <p:style>
          <a:lnRef idx="0">
            <a:schemeClr val="dk1">
              <a:hueOff val="0"/>
              <a:satOff val="0"/>
              <a:lumOff val="0"/>
              <a:alphaOff val="0"/>
            </a:schemeClr>
          </a:lnRef>
          <a:fillRef idx="1">
            <a:schemeClr val="accent3">
              <a:tint val="40000"/>
              <a:hueOff val="0"/>
              <a:satOff val="0"/>
              <a:lumOff val="0"/>
              <a:alphaOff val="0"/>
            </a:schemeClr>
          </a:fillRef>
          <a:effectRef idx="0">
            <a:schemeClr val="accent3">
              <a:tint val="40000"/>
              <a:hueOff val="0"/>
              <a:satOff val="0"/>
              <a:lumOff val="0"/>
              <a:alphaOff val="0"/>
            </a:schemeClr>
          </a:effectRef>
          <a:fontRef idx="minor">
            <a:schemeClr val="dk1">
              <a:hueOff val="0"/>
              <a:satOff val="0"/>
              <a:lumOff val="0"/>
              <a:alphaOff val="0"/>
            </a:schemeClr>
          </a:fontRef>
        </p:style>
      </p:sp>
      <p:sp>
        <p:nvSpPr>
          <p:cNvPr id="6" name="Rectangle 5"/>
          <p:cNvSpPr/>
          <p:nvPr/>
        </p:nvSpPr>
        <p:spPr>
          <a:xfrm>
            <a:off x="274638" y="3040063"/>
            <a:ext cx="2743200" cy="2011680"/>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defTabSz="977900">
              <a:lnSpc>
                <a:spcPct val="90000"/>
              </a:lnSpc>
              <a:spcBef>
                <a:spcPct val="0"/>
              </a:spcBef>
              <a:spcAft>
                <a:spcPct val="35000"/>
              </a:spcAft>
            </a:pPr>
            <a:r>
              <a:rPr lang="en-US" sz="2400" dirty="0">
                <a:gradFill>
                  <a:gsLst>
                    <a:gs pos="7692">
                      <a:srgbClr val="FFFFFF"/>
                    </a:gs>
                    <a:gs pos="18803">
                      <a:srgbClr val="FFFFFF"/>
                    </a:gs>
                  </a:gsLst>
                  <a:lin ang="5400000" scaled="0"/>
                </a:gradFill>
              </a:rPr>
              <a:t>Major BizTalk Server release </a:t>
            </a:r>
            <a:r>
              <a:rPr lang="en-US" sz="2400" dirty="0" smtClean="0">
                <a:gradFill>
                  <a:gsLst>
                    <a:gs pos="7692">
                      <a:srgbClr val="FFFFFF"/>
                    </a:gs>
                    <a:gs pos="18803">
                      <a:srgbClr val="FFFFFF"/>
                    </a:gs>
                  </a:gsLst>
                  <a:lin ang="5400000" scaled="0"/>
                </a:gradFill>
              </a:rPr>
              <a:t>alternate years</a:t>
            </a:r>
            <a:endParaRPr lang="en-US" sz="2400" dirty="0">
              <a:gradFill>
                <a:gsLst>
                  <a:gs pos="7692">
                    <a:srgbClr val="FFFFFF"/>
                  </a:gs>
                  <a:gs pos="18803">
                    <a:srgbClr val="FFFFFF"/>
                  </a:gs>
                </a:gsLst>
                <a:lin ang="5400000" scaled="0"/>
              </a:gradFill>
            </a:endParaRPr>
          </a:p>
        </p:txBody>
      </p:sp>
      <p:sp>
        <p:nvSpPr>
          <p:cNvPr id="7" name="Rectangle 6"/>
          <p:cNvSpPr/>
          <p:nvPr/>
        </p:nvSpPr>
        <p:spPr>
          <a:xfrm>
            <a:off x="3065877" y="3040063"/>
            <a:ext cx="2743200" cy="2011680"/>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defTabSz="977900">
              <a:lnSpc>
                <a:spcPct val="90000"/>
              </a:lnSpc>
              <a:spcBef>
                <a:spcPct val="0"/>
              </a:spcBef>
              <a:spcAft>
                <a:spcPct val="35000"/>
              </a:spcAft>
            </a:pPr>
            <a:r>
              <a:rPr lang="en-US" sz="2400" dirty="0">
                <a:gradFill>
                  <a:gsLst>
                    <a:gs pos="7692">
                      <a:srgbClr val="FFFFFF"/>
                    </a:gs>
                    <a:gs pos="18803">
                      <a:srgbClr val="FFFFFF"/>
                    </a:gs>
                  </a:gsLst>
                  <a:lin ang="5400000" scaled="0"/>
                </a:gradFill>
              </a:rPr>
              <a:t>R2 BizTalk Server release every alternate years</a:t>
            </a:r>
          </a:p>
        </p:txBody>
      </p:sp>
      <p:sp>
        <p:nvSpPr>
          <p:cNvPr id="8" name="Rectangle 7"/>
          <p:cNvSpPr/>
          <p:nvPr/>
        </p:nvSpPr>
        <p:spPr>
          <a:xfrm>
            <a:off x="5857116" y="3040063"/>
            <a:ext cx="2743200" cy="2011680"/>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defTabSz="977900">
              <a:lnSpc>
                <a:spcPct val="90000"/>
              </a:lnSpc>
              <a:spcBef>
                <a:spcPct val="0"/>
              </a:spcBef>
              <a:spcAft>
                <a:spcPct val="35000"/>
              </a:spcAft>
            </a:pPr>
            <a:r>
              <a:rPr lang="en-US" sz="2400" dirty="0">
                <a:gradFill>
                  <a:gsLst>
                    <a:gs pos="7692">
                      <a:srgbClr val="FFFFFF"/>
                    </a:gs>
                    <a:gs pos="18803">
                      <a:srgbClr val="FFFFFF"/>
                    </a:gs>
                  </a:gsLst>
                  <a:lin ang="5400000" scaled="0"/>
                </a:gradFill>
              </a:rPr>
              <a:t>Cumulative </a:t>
            </a:r>
            <a:r>
              <a:rPr lang="en-US" sz="2400" dirty="0" smtClean="0">
                <a:gradFill>
                  <a:gsLst>
                    <a:gs pos="7692">
                      <a:srgbClr val="FFFFFF"/>
                    </a:gs>
                    <a:gs pos="18803">
                      <a:srgbClr val="FFFFFF"/>
                    </a:gs>
                  </a:gsLst>
                  <a:lin ang="5400000" scaled="0"/>
                </a:gradFill>
              </a:rPr>
              <a:t>update every </a:t>
            </a:r>
            <a:r>
              <a:rPr lang="en-US" sz="2400" dirty="0">
                <a:gradFill>
                  <a:gsLst>
                    <a:gs pos="7692">
                      <a:srgbClr val="FFFFFF"/>
                    </a:gs>
                    <a:gs pos="18803">
                      <a:srgbClr val="FFFFFF"/>
                    </a:gs>
                  </a:gsLst>
                  <a:lin ang="5400000" scaled="0"/>
                </a:gradFill>
              </a:rPr>
              <a:t>quarter</a:t>
            </a:r>
          </a:p>
        </p:txBody>
      </p:sp>
      <p:sp>
        <p:nvSpPr>
          <p:cNvPr id="11" name="Rectangle 10"/>
          <p:cNvSpPr/>
          <p:nvPr/>
        </p:nvSpPr>
        <p:spPr>
          <a:xfrm>
            <a:off x="8648355" y="3040063"/>
            <a:ext cx="2743200" cy="2011680"/>
          </a:xfrm>
          <a:prstGeom prst="rect">
            <a:avLst/>
          </a:prstGeom>
          <a:solidFill>
            <a:srgbClr val="00188F"/>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0222" tIns="128312" rIns="170222" bIns="128312" numCol="1" spcCol="1270" anchor="t" anchorCtr="0">
            <a:noAutofit/>
          </a:bodyPr>
          <a:lstStyle/>
          <a:p>
            <a:pPr defTabSz="977900">
              <a:lnSpc>
                <a:spcPct val="90000"/>
              </a:lnSpc>
              <a:spcBef>
                <a:spcPct val="0"/>
              </a:spcBef>
              <a:spcAft>
                <a:spcPct val="35000"/>
              </a:spcAft>
            </a:pPr>
            <a:r>
              <a:rPr lang="en-US" sz="2400" dirty="0">
                <a:gradFill>
                  <a:gsLst>
                    <a:gs pos="7692">
                      <a:srgbClr val="FFFFFF"/>
                    </a:gs>
                    <a:gs pos="18803">
                      <a:srgbClr val="FFFFFF"/>
                    </a:gs>
                  </a:gsLst>
                  <a:lin ang="5400000" scaled="0"/>
                </a:gradFill>
              </a:rPr>
              <a:t>WABS refresh </a:t>
            </a:r>
            <a:r>
              <a:rPr lang="en-US" sz="2400" dirty="0" smtClean="0">
                <a:gradFill>
                  <a:gsLst>
                    <a:gs pos="7692">
                      <a:srgbClr val="FFFFFF"/>
                    </a:gs>
                    <a:gs pos="18803">
                      <a:srgbClr val="FFFFFF"/>
                    </a:gs>
                  </a:gsLst>
                  <a:lin ang="5400000" scaled="0"/>
                </a:gradFill>
              </a:rPr>
              <a:t/>
            </a:r>
            <a:br>
              <a:rPr lang="en-US" sz="2400" dirty="0" smtClean="0">
                <a:gradFill>
                  <a:gsLst>
                    <a:gs pos="7692">
                      <a:srgbClr val="FFFFFF"/>
                    </a:gs>
                    <a:gs pos="18803">
                      <a:srgbClr val="FFFFFF"/>
                    </a:gs>
                  </a:gsLst>
                  <a:lin ang="5400000" scaled="0"/>
                </a:gradFill>
              </a:rPr>
            </a:br>
            <a:r>
              <a:rPr lang="en-US" sz="2400" dirty="0" smtClean="0">
                <a:gradFill>
                  <a:gsLst>
                    <a:gs pos="7692">
                      <a:srgbClr val="FFFFFF"/>
                    </a:gs>
                    <a:gs pos="18803">
                      <a:srgbClr val="FFFFFF"/>
                    </a:gs>
                  </a:gsLst>
                  <a:lin ang="5400000" scaled="0"/>
                </a:gradFill>
              </a:rPr>
              <a:t>once in </a:t>
            </a:r>
            <a:br>
              <a:rPr lang="en-US" sz="2400" dirty="0" smtClean="0">
                <a:gradFill>
                  <a:gsLst>
                    <a:gs pos="7692">
                      <a:srgbClr val="FFFFFF"/>
                    </a:gs>
                    <a:gs pos="18803">
                      <a:srgbClr val="FFFFFF"/>
                    </a:gs>
                  </a:gsLst>
                  <a:lin ang="5400000" scaled="0"/>
                </a:gradFill>
              </a:rPr>
            </a:br>
            <a:r>
              <a:rPr lang="en-US" sz="2400" dirty="0" smtClean="0">
                <a:gradFill>
                  <a:gsLst>
                    <a:gs pos="7692">
                      <a:srgbClr val="FFFFFF"/>
                    </a:gs>
                    <a:gs pos="18803">
                      <a:srgbClr val="FFFFFF"/>
                    </a:gs>
                  </a:gsLst>
                  <a:lin ang="5400000" scaled="0"/>
                </a:gradFill>
              </a:rPr>
              <a:t>3 </a:t>
            </a:r>
            <a:r>
              <a:rPr lang="en-US" sz="2400" dirty="0">
                <a:gradFill>
                  <a:gsLst>
                    <a:gs pos="7692">
                      <a:srgbClr val="FFFFFF"/>
                    </a:gs>
                    <a:gs pos="18803">
                      <a:srgbClr val="FFFFFF"/>
                    </a:gs>
                  </a:gsLst>
                  <a:lin ang="5400000" scaled="0"/>
                </a:gradFill>
              </a:rPr>
              <a:t>months</a:t>
            </a:r>
          </a:p>
        </p:txBody>
      </p:sp>
    </p:spTree>
    <p:extLst>
      <p:ext uri="{BB962C8B-B14F-4D97-AF65-F5344CB8AC3E}">
        <p14:creationId xmlns:p14="http://schemas.microsoft.com/office/powerpoint/2010/main" val="962197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0-#ppt_w/2"/>
                                          </p:val>
                                        </p:tav>
                                        <p:tav tm="100000">
                                          <p:val>
                                            <p:strVal val="#ppt_x"/>
                                          </p:val>
                                        </p:tav>
                                      </p:tavLst>
                                    </p:anim>
                                    <p:anim calcmode="lin" valueType="num">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0-#ppt_w/2"/>
                                          </p:val>
                                        </p:tav>
                                        <p:tav tm="100000">
                                          <p:val>
                                            <p:strVal val="#ppt_x"/>
                                          </p:val>
                                        </p:tav>
                                      </p:tavLst>
                                    </p:anim>
                                    <p:anim calcmode="lin" valueType="num">
                                      <p:cBhvr additive="base">
                                        <p:cTn id="24" dur="75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25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750" fill="hold"/>
                                        <p:tgtEl>
                                          <p:spTgt spid="6"/>
                                        </p:tgtEl>
                                        <p:attrNameLst>
                                          <p:attrName>ppt_x</p:attrName>
                                        </p:attrNameLst>
                                      </p:cBhvr>
                                      <p:tavLst>
                                        <p:tav tm="0">
                                          <p:val>
                                            <p:strVal val="0-#ppt_w/2"/>
                                          </p:val>
                                        </p:tav>
                                        <p:tav tm="100000">
                                          <p:val>
                                            <p:strVal val="#ppt_x"/>
                                          </p:val>
                                        </p:tav>
                                      </p:tavLst>
                                    </p:anim>
                                    <p:anim calcmode="lin" valueType="num">
                                      <p:cBhvr additive="base">
                                        <p:cTn id="2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76427" y="5593513"/>
            <a:ext cx="5125829" cy="1184657"/>
          </a:xfrm>
          <a:prstGeom prst="rect">
            <a:avLst/>
          </a:prstGeom>
        </p:spPr>
        <p:txBody>
          <a:bodyPr vert="horz" wrap="square" lIns="146304" tIns="91440" rIns="146304" bIns="91440" rtlCol="0" anchor="t">
            <a:noAutofit/>
          </a:bodyPr>
          <a:lstStyle>
            <a:lvl1pPr algn="l" defTabSz="932742" rtl="0" eaLnBrk="1" latinLnBrk="0" hangingPunct="1">
              <a:lnSpc>
                <a:spcPts val="6300"/>
              </a:lnSpc>
              <a:spcBef>
                <a:spcPct val="0"/>
              </a:spcBef>
              <a:buNone/>
              <a:defRPr lang="en-US" sz="5800" b="0" kern="1200" cap="none" spc="-102" baseline="0">
                <a:ln w="3175">
                  <a:noFill/>
                </a:ln>
                <a:solidFill>
                  <a:schemeClr val="bg1"/>
                </a:solidFill>
                <a:effectLst/>
                <a:latin typeface="+mj-lt"/>
                <a:ea typeface="+mn-ea"/>
                <a:cs typeface="Segoe UI" pitchFamily="34" charset="0"/>
              </a:defRPr>
            </a:lvl1pPr>
          </a:lstStyle>
          <a:p>
            <a:r>
              <a:rPr sz="11500" dirty="0" smtClean="0">
                <a:solidFill>
                  <a:srgbClr val="FFFFFF"/>
                </a:solidFill>
              </a:rPr>
              <a:t>demo</a:t>
            </a:r>
          </a:p>
          <a:p>
            <a:endParaRPr sz="11500" dirty="0">
              <a:solidFill>
                <a:srgbClr val="FFFFFF"/>
              </a:solidFill>
            </a:endParaRPr>
          </a:p>
        </p:txBody>
      </p:sp>
    </p:spTree>
    <p:extLst>
      <p:ext uri="{BB962C8B-B14F-4D97-AF65-F5344CB8AC3E}">
        <p14:creationId xmlns:p14="http://schemas.microsoft.com/office/powerpoint/2010/main" val="34037428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74639" y="4868863"/>
            <a:ext cx="11857490" cy="1820863"/>
          </a:xfrm>
          <a:prstGeom prst="rect">
            <a:avLst/>
          </a:prstGeom>
          <a:pattFill prst="dkUpDiag">
            <a:fgClr>
              <a:schemeClr val="accent1">
                <a:lumMod val="60000"/>
                <a:lumOff val="40000"/>
              </a:schemeClr>
            </a:fgClr>
            <a:bgClr>
              <a:schemeClr val="accent1"/>
            </a:bgClr>
          </a:pattFill>
          <a:ln>
            <a:noFill/>
            <a:headEnd type="none" w="med" len="med"/>
            <a:tailEnd type="none" w="med" len="med"/>
          </a:ln>
          <a:effectLst/>
          <a:scene3d>
            <a:camera prst="orthographicFront">
              <a:rot lat="0" lon="0" rev="1080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371" tIns="149097" rIns="186371" bIns="640080" numCol="1" spcCol="0" rtlCol="0" fromWordArt="0" anchor="t" anchorCtr="0" forceAA="0" compatLnSpc="1">
            <a:prstTxWarp prst="textNoShape">
              <a:avLst/>
            </a:prstTxWarp>
            <a:noAutofit/>
          </a:bodyPr>
          <a:lstStyle/>
          <a:p>
            <a:pPr algn="ctr" defTabSz="950184" fontAlgn="base">
              <a:spcBef>
                <a:spcPct val="0"/>
              </a:spcBef>
              <a:spcAft>
                <a:spcPct val="0"/>
              </a:spcAft>
            </a:pPr>
            <a:endParaRPr lang="en-US" sz="2799" b="1" dirty="0" smtClean="0">
              <a:gradFill>
                <a:gsLst>
                  <a:gs pos="0">
                    <a:srgbClr val="FFFFFF"/>
                  </a:gs>
                  <a:gs pos="100000">
                    <a:srgbClr val="FFFFFF"/>
                  </a:gs>
                </a:gsLst>
                <a:lin ang="5400000" scaled="0"/>
              </a:gradFill>
              <a:ea typeface="Segoe UI" pitchFamily="34" charset="0"/>
              <a:cs typeface="Segoe UI" pitchFamily="34" charset="0"/>
            </a:endParaRPr>
          </a:p>
          <a:p>
            <a:pPr algn="ctr" defTabSz="950184" fontAlgn="base">
              <a:spcBef>
                <a:spcPct val="0"/>
              </a:spcBef>
              <a:spcAft>
                <a:spcPct val="0"/>
              </a:spcAft>
            </a:pPr>
            <a:endParaRPr lang="en-US" sz="2799" b="1" dirty="0" smtClean="0">
              <a:solidFill>
                <a:prstClr val="black"/>
              </a:solidFill>
              <a:ea typeface="Segoe UI" pitchFamily="34" charset="0"/>
              <a:cs typeface="Segoe UI" pitchFamily="34" charset="0"/>
            </a:endParaRPr>
          </a:p>
        </p:txBody>
      </p:sp>
      <p:sp>
        <p:nvSpPr>
          <p:cNvPr id="4" name="Title 3"/>
          <p:cNvSpPr>
            <a:spLocks noGrp="1"/>
          </p:cNvSpPr>
          <p:nvPr>
            <p:ph type="title"/>
          </p:nvPr>
        </p:nvSpPr>
        <p:spPr/>
        <p:txBody>
          <a:bodyPr>
            <a:noAutofit/>
          </a:bodyPr>
          <a:lstStyle/>
          <a:p>
            <a:r>
              <a:rPr lang="en-US" dirty="0"/>
              <a:t>Windows Azure Integration Capabilities</a:t>
            </a:r>
            <a:endParaRPr lang="en-US" sz="5400" dirty="0">
              <a:solidFill>
                <a:schemeClr val="bg1"/>
              </a:solidFill>
            </a:endParaRPr>
          </a:p>
        </p:txBody>
      </p:sp>
      <p:sp>
        <p:nvSpPr>
          <p:cNvPr id="27" name="Freeform 6"/>
          <p:cNvSpPr>
            <a:spLocks noChangeAspect="1"/>
          </p:cNvSpPr>
          <p:nvPr/>
        </p:nvSpPr>
        <p:spPr bwMode="auto">
          <a:xfrm>
            <a:off x="6968583" y="1492161"/>
            <a:ext cx="4846046" cy="2682380"/>
          </a:xfrm>
          <a:custGeom>
            <a:avLst/>
            <a:gdLst>
              <a:gd name="T0" fmla="*/ 202 w 439"/>
              <a:gd name="T1" fmla="*/ 243 h 243"/>
              <a:gd name="T2" fmla="*/ 47 w 439"/>
              <a:gd name="T3" fmla="*/ 221 h 243"/>
              <a:gd name="T4" fmla="*/ 47 w 439"/>
              <a:gd name="T5" fmla="*/ 221 h 243"/>
              <a:gd name="T6" fmla="*/ 0 w 439"/>
              <a:gd name="T7" fmla="*/ 160 h 243"/>
              <a:gd name="T8" fmla="*/ 66 w 439"/>
              <a:gd name="T9" fmla="*/ 97 h 243"/>
              <a:gd name="T10" fmla="*/ 70 w 439"/>
              <a:gd name="T11" fmla="*/ 92 h 243"/>
              <a:gd name="T12" fmla="*/ 110 w 439"/>
              <a:gd name="T13" fmla="*/ 57 h 243"/>
              <a:gd name="T14" fmla="*/ 132 w 439"/>
              <a:gd name="T15" fmla="*/ 62 h 243"/>
              <a:gd name="T16" fmla="*/ 139 w 439"/>
              <a:gd name="T17" fmla="*/ 59 h 243"/>
              <a:gd name="T18" fmla="*/ 182 w 439"/>
              <a:gd name="T19" fmla="*/ 15 h 243"/>
              <a:gd name="T20" fmla="*/ 242 w 439"/>
              <a:gd name="T21" fmla="*/ 0 h 243"/>
              <a:gd name="T22" fmla="*/ 352 w 439"/>
              <a:gd name="T23" fmla="*/ 78 h 243"/>
              <a:gd name="T24" fmla="*/ 357 w 439"/>
              <a:gd name="T25" fmla="*/ 81 h 243"/>
              <a:gd name="T26" fmla="*/ 409 w 439"/>
              <a:gd name="T27" fmla="*/ 109 h 243"/>
              <a:gd name="T28" fmla="*/ 409 w 439"/>
              <a:gd name="T29" fmla="*/ 202 h 243"/>
              <a:gd name="T30" fmla="*/ 409 w 439"/>
              <a:gd name="T31" fmla="*/ 204 h 243"/>
              <a:gd name="T32" fmla="*/ 221 w 439"/>
              <a:gd name="T33" fmla="*/ 243 h 243"/>
              <a:gd name="T34" fmla="*/ 217 w 439"/>
              <a:gd name="T35" fmla="*/ 243 h 243"/>
              <a:gd name="T36" fmla="*/ 202 w 439"/>
              <a:gd name="T37"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9" h="243">
                <a:moveTo>
                  <a:pt x="202" y="243"/>
                </a:moveTo>
                <a:cubicBezTo>
                  <a:pt x="164" y="243"/>
                  <a:pt x="111" y="241"/>
                  <a:pt x="47" y="221"/>
                </a:cubicBezTo>
                <a:cubicBezTo>
                  <a:pt x="47" y="221"/>
                  <a:pt x="47" y="221"/>
                  <a:pt x="47" y="221"/>
                </a:cubicBezTo>
                <a:cubicBezTo>
                  <a:pt x="45" y="221"/>
                  <a:pt x="0" y="211"/>
                  <a:pt x="0" y="160"/>
                </a:cubicBezTo>
                <a:cubicBezTo>
                  <a:pt x="0" y="157"/>
                  <a:pt x="0" y="98"/>
                  <a:pt x="66" y="97"/>
                </a:cubicBezTo>
                <a:cubicBezTo>
                  <a:pt x="69" y="95"/>
                  <a:pt x="70" y="94"/>
                  <a:pt x="70" y="92"/>
                </a:cubicBezTo>
                <a:cubicBezTo>
                  <a:pt x="70" y="91"/>
                  <a:pt x="78" y="57"/>
                  <a:pt x="110" y="57"/>
                </a:cubicBezTo>
                <a:cubicBezTo>
                  <a:pt x="117" y="57"/>
                  <a:pt x="125" y="59"/>
                  <a:pt x="132" y="62"/>
                </a:cubicBezTo>
                <a:cubicBezTo>
                  <a:pt x="135" y="63"/>
                  <a:pt x="138" y="62"/>
                  <a:pt x="139" y="59"/>
                </a:cubicBezTo>
                <a:cubicBezTo>
                  <a:pt x="139" y="59"/>
                  <a:pt x="151" y="32"/>
                  <a:pt x="182" y="15"/>
                </a:cubicBezTo>
                <a:cubicBezTo>
                  <a:pt x="199" y="6"/>
                  <a:pt x="221" y="0"/>
                  <a:pt x="242" y="0"/>
                </a:cubicBezTo>
                <a:cubicBezTo>
                  <a:pt x="271" y="0"/>
                  <a:pt x="323" y="10"/>
                  <a:pt x="352" y="78"/>
                </a:cubicBezTo>
                <a:cubicBezTo>
                  <a:pt x="354" y="79"/>
                  <a:pt x="355" y="81"/>
                  <a:pt x="357" y="81"/>
                </a:cubicBezTo>
                <a:cubicBezTo>
                  <a:pt x="357" y="81"/>
                  <a:pt x="390" y="85"/>
                  <a:pt x="409" y="109"/>
                </a:cubicBezTo>
                <a:cubicBezTo>
                  <a:pt x="428" y="128"/>
                  <a:pt x="439" y="164"/>
                  <a:pt x="409" y="202"/>
                </a:cubicBezTo>
                <a:cubicBezTo>
                  <a:pt x="409" y="202"/>
                  <a:pt x="409" y="202"/>
                  <a:pt x="409" y="204"/>
                </a:cubicBezTo>
                <a:cubicBezTo>
                  <a:pt x="409" y="204"/>
                  <a:pt x="384" y="243"/>
                  <a:pt x="221" y="243"/>
                </a:cubicBezTo>
                <a:cubicBezTo>
                  <a:pt x="217" y="243"/>
                  <a:pt x="217" y="243"/>
                  <a:pt x="217" y="243"/>
                </a:cubicBezTo>
                <a:cubicBezTo>
                  <a:pt x="213" y="243"/>
                  <a:pt x="207" y="243"/>
                  <a:pt x="202" y="243"/>
                </a:cubicBezTo>
                <a:close/>
              </a:path>
            </a:pathLst>
          </a:custGeom>
          <a:solidFill>
            <a:schemeClr val="bg1">
              <a:alpha val="21000"/>
            </a:schemeClr>
          </a:solid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0" name="Freeform 539"/>
          <p:cNvSpPr>
            <a:spLocks noChangeAspect="1"/>
          </p:cNvSpPr>
          <p:nvPr/>
        </p:nvSpPr>
        <p:spPr bwMode="auto">
          <a:xfrm>
            <a:off x="4425422" y="3086757"/>
            <a:ext cx="1978554" cy="1087784"/>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alpha val="21000"/>
            </a:schemeClr>
          </a:solid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1" name="Freeform 539"/>
          <p:cNvSpPr>
            <a:spLocks noChangeAspect="1"/>
          </p:cNvSpPr>
          <p:nvPr/>
        </p:nvSpPr>
        <p:spPr bwMode="auto">
          <a:xfrm>
            <a:off x="1896449" y="1899831"/>
            <a:ext cx="2472065" cy="135911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alpha val="21000"/>
            </a:schemeClr>
          </a:solid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32" name="Freeform 504"/>
          <p:cNvSpPr>
            <a:spLocks noChangeAspect="1"/>
          </p:cNvSpPr>
          <p:nvPr/>
        </p:nvSpPr>
        <p:spPr bwMode="auto">
          <a:xfrm>
            <a:off x="6154057" y="1781617"/>
            <a:ext cx="1202228" cy="841560"/>
          </a:xfrm>
          <a:custGeom>
            <a:avLst/>
            <a:gdLst>
              <a:gd name="T0" fmla="*/ 23 w 148"/>
              <a:gd name="T1" fmla="*/ 104 h 104"/>
              <a:gd name="T2" fmla="*/ 17 w 148"/>
              <a:gd name="T3" fmla="*/ 63 h 104"/>
              <a:gd name="T4" fmla="*/ 23 w 148"/>
              <a:gd name="T5" fmla="*/ 50 h 104"/>
              <a:gd name="T6" fmla="*/ 44 w 148"/>
              <a:gd name="T7" fmla="*/ 40 h 104"/>
              <a:gd name="T8" fmla="*/ 59 w 148"/>
              <a:gd name="T9" fmla="*/ 33 h 104"/>
              <a:gd name="T10" fmla="*/ 123 w 148"/>
              <a:gd name="T11" fmla="*/ 53 h 104"/>
              <a:gd name="T12" fmla="*/ 129 w 148"/>
              <a:gd name="T13" fmla="*/ 65 h 104"/>
              <a:gd name="T14" fmla="*/ 109 w 148"/>
              <a:gd name="T15" fmla="*/ 104 h 104"/>
              <a:gd name="T16" fmla="*/ 23 w 148"/>
              <a:gd name="T17"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04">
                <a:moveTo>
                  <a:pt x="23" y="104"/>
                </a:moveTo>
                <a:cubicBezTo>
                  <a:pt x="8" y="93"/>
                  <a:pt x="0" y="73"/>
                  <a:pt x="17" y="63"/>
                </a:cubicBezTo>
                <a:cubicBezTo>
                  <a:pt x="25" y="59"/>
                  <a:pt x="22" y="57"/>
                  <a:pt x="23" y="50"/>
                </a:cubicBezTo>
                <a:cubicBezTo>
                  <a:pt x="24" y="36"/>
                  <a:pt x="30" y="40"/>
                  <a:pt x="44" y="40"/>
                </a:cubicBezTo>
                <a:cubicBezTo>
                  <a:pt x="54" y="41"/>
                  <a:pt x="53" y="40"/>
                  <a:pt x="59" y="33"/>
                </a:cubicBezTo>
                <a:cubicBezTo>
                  <a:pt x="85" y="0"/>
                  <a:pt x="120" y="30"/>
                  <a:pt x="123" y="53"/>
                </a:cubicBezTo>
                <a:cubicBezTo>
                  <a:pt x="124" y="62"/>
                  <a:pt x="121" y="60"/>
                  <a:pt x="129" y="65"/>
                </a:cubicBezTo>
                <a:cubicBezTo>
                  <a:pt x="148" y="78"/>
                  <a:pt x="133" y="100"/>
                  <a:pt x="109" y="104"/>
                </a:cubicBezTo>
                <a:lnTo>
                  <a:pt x="23" y="104"/>
                </a:lnTo>
                <a:close/>
              </a:path>
            </a:pathLst>
          </a:custGeom>
          <a:solidFill>
            <a:schemeClr val="bg1">
              <a:alpha val="21000"/>
            </a:schemeClr>
          </a:solidFill>
          <a:ln>
            <a:noFill/>
          </a:ln>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grpSp>
        <p:nvGrpSpPr>
          <p:cNvPr id="3" name="Group 2"/>
          <p:cNvGrpSpPr/>
          <p:nvPr/>
        </p:nvGrpSpPr>
        <p:grpSpPr>
          <a:xfrm>
            <a:off x="4561026" y="1513411"/>
            <a:ext cx="3196260" cy="4666332"/>
            <a:chOff x="5029893" y="1513411"/>
            <a:chExt cx="3196260" cy="4666332"/>
          </a:xfrm>
        </p:grpSpPr>
        <p:sp>
          <p:nvSpPr>
            <p:cNvPr id="2" name="TextBox 1"/>
            <p:cNvSpPr txBox="1"/>
            <p:nvPr/>
          </p:nvSpPr>
          <p:spPr>
            <a:xfrm>
              <a:off x="5029893" y="5514946"/>
              <a:ext cx="3196260" cy="664797"/>
            </a:xfrm>
            <a:prstGeom prst="rect">
              <a:avLst/>
            </a:prstGeom>
            <a:noFill/>
          </p:spPr>
          <p:txBody>
            <a:bodyPr wrap="none" lIns="0" tIns="0" rIns="0" bIns="0" rtlCol="0">
              <a:spAutoFit/>
            </a:bodyPr>
            <a:lstStyle/>
            <a:p>
              <a:pPr>
                <a:lnSpc>
                  <a:spcPct val="90000"/>
                </a:lnSpc>
                <a:spcBef>
                  <a:spcPct val="20000"/>
                </a:spcBef>
                <a:buSzPct val="80000"/>
              </a:pPr>
              <a:r>
                <a:rPr lang="en-US" sz="4800" dirty="0" smtClean="0">
                  <a:ln/>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On-Premise</a:t>
              </a:r>
              <a:endParaRPr lang="en-US" sz="4800" dirty="0">
                <a:ln/>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14" name="TextBox 13"/>
            <p:cNvSpPr txBox="1"/>
            <p:nvPr/>
          </p:nvSpPr>
          <p:spPr>
            <a:xfrm>
              <a:off x="5827323" y="1513411"/>
              <a:ext cx="1601400" cy="664797"/>
            </a:xfrm>
            <a:prstGeom prst="rect">
              <a:avLst/>
            </a:prstGeom>
            <a:noFill/>
          </p:spPr>
          <p:txBody>
            <a:bodyPr wrap="none" lIns="0" tIns="0" rIns="0" bIns="0" rtlCol="0">
              <a:spAutoFit/>
            </a:bodyPr>
            <a:lstStyle/>
            <a:p>
              <a:pPr>
                <a:lnSpc>
                  <a:spcPct val="90000"/>
                </a:lnSpc>
                <a:spcBef>
                  <a:spcPct val="20000"/>
                </a:spcBef>
                <a:buSzPct val="80000"/>
              </a:pPr>
              <a:r>
                <a:rPr lang="en-US" sz="4800" dirty="0">
                  <a:ln/>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Cloud</a:t>
              </a:r>
            </a:p>
          </p:txBody>
        </p:sp>
        <p:sp>
          <p:nvSpPr>
            <p:cNvPr id="15" name="TextBox 14"/>
            <p:cNvSpPr txBox="1"/>
            <p:nvPr/>
          </p:nvSpPr>
          <p:spPr>
            <a:xfrm>
              <a:off x="5715915" y="3548626"/>
              <a:ext cx="1824217" cy="664797"/>
            </a:xfrm>
            <a:prstGeom prst="rect">
              <a:avLst/>
            </a:prstGeom>
            <a:noFill/>
          </p:spPr>
          <p:txBody>
            <a:bodyPr wrap="none" lIns="0" tIns="0" rIns="0" bIns="0" rtlCol="0">
              <a:spAutoFit/>
            </a:bodyPr>
            <a:lstStyle/>
            <a:p>
              <a:pPr>
                <a:lnSpc>
                  <a:spcPct val="90000"/>
                </a:lnSpc>
                <a:spcBef>
                  <a:spcPct val="20000"/>
                </a:spcBef>
                <a:buSzPct val="80000"/>
              </a:pPr>
              <a:r>
                <a:rPr lang="en-US" sz="4800" dirty="0">
                  <a:ln/>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Hybrid</a:t>
              </a:r>
            </a:p>
          </p:txBody>
        </p:sp>
      </p:grpSp>
      <p:sp>
        <p:nvSpPr>
          <p:cNvPr id="16" name="Rectangle 15"/>
          <p:cNvSpPr/>
          <p:nvPr/>
        </p:nvSpPr>
        <p:spPr bwMode="auto">
          <a:xfrm>
            <a:off x="4300454" y="4121964"/>
            <a:ext cx="3826329" cy="2769063"/>
          </a:xfrm>
          <a:prstGeom prst="rect">
            <a:avLst/>
          </a:prstGeom>
          <a:solidFill>
            <a:schemeClr val="accent3"/>
          </a:solidFill>
          <a:ln>
            <a:headEnd type="none" w="med" len="med"/>
            <a:tailEnd type="none" w="med" len="med"/>
          </a:ln>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86371" tIns="149097" rIns="186371" bIns="149097" numCol="1" spcCol="0" rtlCol="0" fromWordArt="0" anchor="t" anchorCtr="0" forceAA="0" compatLnSpc="1">
            <a:prstTxWarp prst="textNoShape">
              <a:avLst/>
            </a:prstTxWarp>
            <a:noAutofit/>
          </a:bodyPr>
          <a:lstStyle/>
          <a:p>
            <a:pPr defTabSz="950184" fontAlgn="base">
              <a:spcBef>
                <a:spcPct val="0"/>
              </a:spcBef>
              <a:spcAft>
                <a:spcPts val="600"/>
              </a:spcAft>
            </a:pPr>
            <a:r>
              <a:rPr lang="en-US" sz="3200" dirty="0" smtClean="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BizTalk Services</a:t>
            </a:r>
            <a:endParaRPr lang="en-US" sz="32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endParaRPr>
          </a:p>
          <a:p>
            <a:pPr defTabSz="950184" fontAlgn="base">
              <a:spcBef>
                <a:spcPct val="0"/>
              </a:spcBef>
              <a:spcAft>
                <a:spcPts val="600"/>
              </a:spcAft>
            </a:pPr>
            <a:r>
              <a:rPr lang="en-US" dirty="0">
                <a:gradFill>
                  <a:gsLst>
                    <a:gs pos="0">
                      <a:srgbClr val="FFFFFF"/>
                    </a:gs>
                    <a:gs pos="100000">
                      <a:srgbClr val="FFFFFF"/>
                    </a:gs>
                  </a:gsLst>
                  <a:lin ang="5400000" scaled="0"/>
                </a:gradFill>
                <a:ea typeface="Segoe UI" pitchFamily="34" charset="0"/>
                <a:cs typeface="Segoe UI" pitchFamily="34" charset="0"/>
              </a:rPr>
              <a:t>Rich Message Processing with Common Integration Patterns</a:t>
            </a:r>
          </a:p>
          <a:p>
            <a:pPr defTabSz="950184" fontAlgn="base">
              <a:spcBef>
                <a:spcPct val="0"/>
              </a:spcBef>
              <a:spcAft>
                <a:spcPts val="600"/>
              </a:spcAft>
            </a:pPr>
            <a:r>
              <a:rPr lang="en-US" dirty="0" smtClean="0">
                <a:gradFill>
                  <a:gsLst>
                    <a:gs pos="0">
                      <a:srgbClr val="FFFFFF"/>
                    </a:gs>
                    <a:gs pos="100000">
                      <a:srgbClr val="FFFFFF"/>
                    </a:gs>
                  </a:gsLst>
                  <a:lin ang="5400000" scaled="0"/>
                </a:gradFill>
                <a:ea typeface="Segoe UI" pitchFamily="34" charset="0"/>
                <a:cs typeface="Segoe UI" pitchFamily="34" charset="0"/>
              </a:rPr>
              <a:t>B2B </a:t>
            </a:r>
            <a:r>
              <a:rPr lang="en-US" dirty="0">
                <a:gradFill>
                  <a:gsLst>
                    <a:gs pos="0">
                      <a:srgbClr val="FFFFFF"/>
                    </a:gs>
                    <a:gs pos="100000">
                      <a:srgbClr val="FFFFFF"/>
                    </a:gs>
                  </a:gsLst>
                  <a:lin ang="5400000" scaled="0"/>
                </a:gradFill>
                <a:ea typeface="Segoe UI" pitchFamily="34" charset="0"/>
                <a:cs typeface="Segoe UI" pitchFamily="34" charset="0"/>
              </a:rPr>
              <a:t>message processing with </a:t>
            </a:r>
            <a:r>
              <a:rPr lang="en-US" dirty="0" smtClean="0">
                <a:gradFill>
                  <a:gsLst>
                    <a:gs pos="0">
                      <a:srgbClr val="FFFFFF"/>
                    </a:gs>
                    <a:gs pos="100000">
                      <a:srgbClr val="FFFFFF"/>
                    </a:gs>
                  </a:gsLst>
                  <a:lin ang="5400000" scaled="0"/>
                </a:gradFill>
                <a:ea typeface="Segoe UI" pitchFamily="34" charset="0"/>
                <a:cs typeface="Segoe UI" pitchFamily="34" charset="0"/>
              </a:rPr>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Trading </a:t>
            </a:r>
            <a:r>
              <a:rPr lang="en-US" dirty="0">
                <a:gradFill>
                  <a:gsLst>
                    <a:gs pos="0">
                      <a:srgbClr val="FFFFFF"/>
                    </a:gs>
                    <a:gs pos="100000">
                      <a:srgbClr val="FFFFFF"/>
                    </a:gs>
                  </a:gsLst>
                  <a:lin ang="5400000" scaled="0"/>
                </a:gradFill>
                <a:ea typeface="Segoe UI" pitchFamily="34" charset="0"/>
                <a:cs typeface="Segoe UI" pitchFamily="34" charset="0"/>
              </a:rPr>
              <a:t>Partner Management</a:t>
            </a:r>
          </a:p>
        </p:txBody>
      </p:sp>
      <p:sp>
        <p:nvSpPr>
          <p:cNvPr id="17" name="Rectangle 16"/>
          <p:cNvSpPr/>
          <p:nvPr/>
        </p:nvSpPr>
        <p:spPr bwMode="auto">
          <a:xfrm>
            <a:off x="8214360" y="4121965"/>
            <a:ext cx="3826329" cy="2769064"/>
          </a:xfrm>
          <a:prstGeom prst="rect">
            <a:avLst/>
          </a:prstGeom>
          <a:solidFill>
            <a:schemeClr val="accent5"/>
          </a:solidFill>
          <a:ln>
            <a:headEnd type="none" w="med" len="med"/>
            <a:tailEnd type="none" w="med" len="med"/>
          </a:ln>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86371" tIns="149097" rIns="186371" bIns="149097" numCol="1" spcCol="0" rtlCol="0" fromWordArt="0" anchor="t" anchorCtr="0" forceAA="0" compatLnSpc="1">
            <a:prstTxWarp prst="textNoShape">
              <a:avLst/>
            </a:prstTxWarp>
            <a:noAutofit/>
          </a:bodyPr>
          <a:lstStyle/>
          <a:p>
            <a:pPr defTabSz="950184" fontAlgn="base">
              <a:spcBef>
                <a:spcPct val="0"/>
              </a:spcBef>
              <a:spcAft>
                <a:spcPts val="600"/>
              </a:spcAft>
            </a:pPr>
            <a:r>
              <a:rPr lang="en-US" sz="3200" dirty="0" smtClean="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Storage Queues</a:t>
            </a:r>
            <a:endParaRPr lang="en-US" sz="32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endParaRPr>
          </a:p>
          <a:p>
            <a:pPr defTabSz="950184" fontAlgn="base">
              <a:spcBef>
                <a:spcPct val="0"/>
              </a:spcBef>
              <a:spcAft>
                <a:spcPts val="600"/>
              </a:spcAft>
            </a:pPr>
            <a:r>
              <a:rPr lang="en-NZ" dirty="0" smtClean="0"/>
              <a:t>Require </a:t>
            </a:r>
            <a:r>
              <a:rPr lang="en-NZ" dirty="0"/>
              <a:t>basic communication and messaging between </a:t>
            </a:r>
            <a:r>
              <a:rPr lang="en-NZ" dirty="0" smtClean="0"/>
              <a:t>services</a:t>
            </a:r>
          </a:p>
          <a:p>
            <a:pPr defTabSz="950184" fontAlgn="base">
              <a:spcBef>
                <a:spcPct val="0"/>
              </a:spcBef>
              <a:spcAft>
                <a:spcPts val="600"/>
              </a:spcAft>
            </a:pPr>
            <a:r>
              <a:rPr lang="en-NZ" dirty="0" smtClean="0"/>
              <a:t>Need </a:t>
            </a:r>
            <a:r>
              <a:rPr lang="en-NZ" dirty="0"/>
              <a:t>queues that can be larger than 5 GB in </a:t>
            </a:r>
            <a:r>
              <a:rPr lang="en-NZ" dirty="0" smtClean="0"/>
              <a:t>size</a:t>
            </a:r>
          </a:p>
          <a:p>
            <a:pPr defTabSz="950184" fontAlgn="base">
              <a:spcBef>
                <a:spcPct val="0"/>
              </a:spcBef>
              <a:spcAft>
                <a:spcPts val="600"/>
              </a:spcAft>
            </a:pPr>
            <a:r>
              <a:rPr lang="en-NZ" dirty="0" smtClean="0">
                <a:gradFill>
                  <a:gsLst>
                    <a:gs pos="0">
                      <a:srgbClr val="FFFFFF"/>
                    </a:gs>
                    <a:gs pos="100000">
                      <a:srgbClr val="FFFFFF"/>
                    </a:gs>
                  </a:gsLst>
                  <a:lin ang="5400000" scaled="0"/>
                </a:gradFill>
                <a:ea typeface="Segoe UI" pitchFamily="34" charset="0"/>
                <a:cs typeface="Segoe UI" pitchFamily="34" charset="0"/>
              </a:rPr>
              <a:t>Require storage specific features like lease based locks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382685" y="4121964"/>
            <a:ext cx="3826329" cy="2769063"/>
          </a:xfrm>
          <a:prstGeom prst="rect">
            <a:avLst/>
          </a:prstGeom>
          <a:solidFill>
            <a:srgbClr val="00188F"/>
          </a:solidFill>
          <a:ln>
            <a:headEnd type="none" w="med" len="med"/>
            <a:tailEnd type="none" w="med" len="med"/>
          </a:ln>
          <a:effectLst/>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6371" tIns="149097" rIns="186371" bIns="149097" numCol="1" spcCol="0" rtlCol="0" fromWordArt="0" anchor="t" anchorCtr="0" forceAA="0" compatLnSpc="1">
            <a:prstTxWarp prst="textNoShape">
              <a:avLst/>
            </a:prstTxWarp>
            <a:noAutofit/>
          </a:bodyPr>
          <a:lstStyle/>
          <a:p>
            <a:pPr defTabSz="950184" fontAlgn="base">
              <a:spcBef>
                <a:spcPct val="0"/>
              </a:spcBef>
              <a:spcAft>
                <a:spcPts val="600"/>
              </a:spcAft>
            </a:pPr>
            <a:r>
              <a:rPr lang="en-US" sz="3200" dirty="0" smtClean="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Service Bus</a:t>
            </a:r>
            <a:endParaRPr lang="en-US" sz="32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endParaRPr>
          </a:p>
          <a:p>
            <a:pPr defTabSz="950184" fontAlgn="base">
              <a:spcBef>
                <a:spcPct val="0"/>
              </a:spcBef>
              <a:spcAft>
                <a:spcPts val="600"/>
              </a:spcAft>
            </a:pPr>
            <a:r>
              <a:rPr lang="en-US" dirty="0" smtClean="0">
                <a:gradFill>
                  <a:gsLst>
                    <a:gs pos="0">
                      <a:srgbClr val="FFFFFF"/>
                    </a:gs>
                    <a:gs pos="100000">
                      <a:srgbClr val="FFFFFF"/>
                    </a:gs>
                  </a:gsLst>
                  <a:lin ang="5400000" scaled="0"/>
                </a:gradFill>
                <a:ea typeface="Segoe UI" pitchFamily="34" charset="0"/>
                <a:cs typeface="Segoe UI" pitchFamily="34" charset="0"/>
              </a:rPr>
              <a:t>Diverse message pattern support, asynchronous and synchronous</a:t>
            </a:r>
          </a:p>
          <a:p>
            <a:pPr defTabSz="950184" fontAlgn="base">
              <a:spcBef>
                <a:spcPct val="0"/>
              </a:spcBef>
              <a:spcAft>
                <a:spcPts val="600"/>
              </a:spcAft>
            </a:pPr>
            <a:r>
              <a:rPr lang="en-US" dirty="0" smtClean="0">
                <a:gradFill>
                  <a:gsLst>
                    <a:gs pos="0">
                      <a:srgbClr val="FFFFFF"/>
                    </a:gs>
                    <a:gs pos="100000">
                      <a:srgbClr val="FFFFFF"/>
                    </a:gs>
                  </a:gsLst>
                  <a:lin ang="5400000" scaled="0"/>
                </a:gradFill>
                <a:ea typeface="Segoe UI" pitchFamily="34" charset="0"/>
                <a:cs typeface="Segoe UI" pitchFamily="34" charset="0"/>
              </a:rPr>
              <a:t>Load balancing and leveling</a:t>
            </a:r>
          </a:p>
          <a:p>
            <a:pPr defTabSz="950184" fontAlgn="base">
              <a:spcBef>
                <a:spcPct val="0"/>
              </a:spcBef>
              <a:spcAft>
                <a:spcPts val="600"/>
              </a:spcAft>
            </a:pPr>
            <a:r>
              <a:rPr lang="en-US" dirty="0" smtClean="0">
                <a:gradFill>
                  <a:gsLst>
                    <a:gs pos="0">
                      <a:srgbClr val="FFFFFF"/>
                    </a:gs>
                    <a:gs pos="100000">
                      <a:srgbClr val="FFFFFF"/>
                    </a:gs>
                  </a:gsLst>
                  <a:lin ang="5400000" scaled="0"/>
                </a:gradFill>
                <a:ea typeface="Segoe UI" pitchFamily="34" charset="0"/>
                <a:cs typeface="Segoe UI" pitchFamily="34" charset="0"/>
              </a:rPr>
              <a:t>Expose on premise services securely </a:t>
            </a:r>
          </a:p>
          <a:p>
            <a:pPr defTabSz="950184" fontAlgn="base">
              <a:spcBef>
                <a:spcPct val="0"/>
              </a:spcBef>
              <a:spcAft>
                <a:spcPts val="60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64496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149" y="-1154347"/>
            <a:ext cx="9486112" cy="9484767"/>
          </a:xfrm>
          <a:prstGeom prst="rec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
        <p:nvSpPr>
          <p:cNvPr id="2" name="Title 1"/>
          <p:cNvSpPr>
            <a:spLocks noGrp="1"/>
          </p:cNvSpPr>
          <p:nvPr>
            <p:ph type="title"/>
          </p:nvPr>
        </p:nvSpPr>
        <p:spPr>
          <a:xfrm>
            <a:off x="529662" y="51184"/>
            <a:ext cx="11375536" cy="761747"/>
          </a:xfrm>
        </p:spPr>
        <p:txBody>
          <a:bodyPr/>
          <a:lstStyle/>
          <a:p>
            <a:r>
              <a:rPr lang="en-US" dirty="0" smtClean="0"/>
              <a:t>The Local Sponsors</a:t>
            </a:r>
            <a:endParaRPr lang="nl-BE" dirty="0"/>
          </a:p>
        </p:txBody>
      </p:sp>
      <p:sp>
        <p:nvSpPr>
          <p:cNvPr id="20" name="Title 1"/>
          <p:cNvSpPr txBox="1">
            <a:spLocks/>
          </p:cNvSpPr>
          <p:nvPr/>
        </p:nvSpPr>
        <p:spPr>
          <a:xfrm>
            <a:off x="8632558" y="2825250"/>
            <a:ext cx="3566537" cy="152557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dirty="0">
                <a:gradFill>
                  <a:gsLst>
                    <a:gs pos="1250">
                      <a:srgbClr val="00188F"/>
                    </a:gs>
                    <a:gs pos="100000">
                      <a:srgbClr val="00188F"/>
                    </a:gs>
                  </a:gsLst>
                  <a:lin ang="5400000" scaled="0"/>
                </a:gradFill>
              </a:rPr>
              <a:t>A BIG THANK YOU</a:t>
            </a:r>
          </a:p>
        </p:txBody>
      </p:sp>
      <p:sp>
        <p:nvSpPr>
          <p:cNvPr id="3" name="Rectangle 2"/>
          <p:cNvSpPr/>
          <p:nvPr/>
        </p:nvSpPr>
        <p:spPr>
          <a:xfrm>
            <a:off x="1188031" y="2484079"/>
            <a:ext cx="188408" cy="540445"/>
          </a:xfrm>
          <a:prstGeom prst="rect">
            <a:avLst/>
          </a:prstGeom>
        </p:spPr>
        <p:txBody>
          <a:bodyPr wrap="none" lIns="93261" tIns="46629" rIns="93261" bIns="46629">
            <a:spAutoFit/>
          </a:bodyPr>
          <a:lstStyle/>
          <a:p>
            <a:pPr defTabSz="932600"/>
            <a:endParaRPr lang="nl-BE" sz="2900" b="1" u="sng"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2829" y="1900573"/>
            <a:ext cx="5137852" cy="1518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1263" y="5031718"/>
            <a:ext cx="3165230" cy="977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16506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3425" y="2624652"/>
            <a:ext cx="11509882" cy="2646878"/>
          </a:xfrm>
          <a:prstGeom prst="rect">
            <a:avLst/>
          </a:prstGeom>
          <a:noFill/>
        </p:spPr>
        <p:txBody>
          <a:bodyPr wrap="none" lIns="91440" tIns="45720" rIns="91440" bIns="45720">
            <a:spAutoFit/>
          </a:bodyPr>
          <a:lstStyle/>
          <a:p>
            <a:pPr algn="ctr"/>
            <a:r>
              <a:rPr lang="en-US" sz="16600" dirty="0" smtClean="0">
                <a:ln w="6600">
                  <a:solidFill>
                    <a:schemeClr val="accent2"/>
                  </a:solidFill>
                  <a:prstDash val="solid"/>
                </a:ln>
                <a:solidFill>
                  <a:srgbClr val="FFFFFF"/>
                </a:solidFill>
                <a:effectLst>
                  <a:outerShdw dist="38100" dir="2700000" algn="tl" rotWithShape="0">
                    <a:schemeClr val="accent2"/>
                  </a:outerShdw>
                </a:effectLst>
              </a:rPr>
              <a:t>Questions??</a:t>
            </a:r>
            <a:endParaRPr lang="en-US" sz="1660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673228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200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284164" y="660401"/>
            <a:ext cx="7735886" cy="1292662"/>
          </a:xfrm>
          <a:prstGeom prst="rect">
            <a:avLst/>
          </a:prstGeom>
        </p:spPr>
        <p:txBody>
          <a:bodyPr vert="horz" wrap="square" lIns="146304" tIns="91440" rIns="146304" bIns="91440" rtlCol="0" anchor="t">
            <a:spAutoFit/>
          </a:bodyPr>
          <a:lstStyle>
            <a:lvl1pPr algn="l" defTabSz="932742" rtl="0" eaLnBrk="1" latinLnBrk="0" hangingPunct="1">
              <a:lnSpc>
                <a:spcPct val="90000"/>
              </a:lnSpc>
              <a:spcBef>
                <a:spcPct val="0"/>
              </a:spcBef>
              <a:buNone/>
              <a:defRPr lang="en-US" sz="5400" b="0" kern="1200" cap="none" spc="-102" baseline="0" dirty="0" smtClean="0">
                <a:ln w="3175">
                  <a:noFill/>
                </a:ln>
                <a:solidFill>
                  <a:schemeClr val="tx2"/>
                </a:solidFill>
                <a:effectLst/>
                <a:latin typeface="+mj-lt"/>
                <a:ea typeface="+mn-ea"/>
                <a:cs typeface="Segoe UI" pitchFamily="34" charset="0"/>
              </a:defRPr>
            </a:lvl1pPr>
          </a:lstStyle>
          <a:p>
            <a:r>
              <a:rPr lang="nl-BE" sz="8000" spc="-150" dirty="0">
                <a:gradFill>
                  <a:gsLst>
                    <a:gs pos="40171">
                      <a:srgbClr val="FFFFFF"/>
                    </a:gs>
                    <a:gs pos="58000">
                      <a:srgbClr val="FFFFFF"/>
                    </a:gs>
                  </a:gsLst>
                  <a:lin ang="5400000" scaled="1"/>
                </a:gradFill>
              </a:rPr>
              <a:t>Thank you!</a:t>
            </a:r>
          </a:p>
        </p:txBody>
      </p:sp>
      <p:sp>
        <p:nvSpPr>
          <p:cNvPr id="17" name="Tijdelijke aanduiding voor inhoud 2"/>
          <p:cNvSpPr txBox="1">
            <a:spLocks/>
          </p:cNvSpPr>
          <p:nvPr/>
        </p:nvSpPr>
        <p:spPr>
          <a:xfrm>
            <a:off x="284164" y="2131362"/>
            <a:ext cx="10448925" cy="2354263"/>
          </a:xfrm>
          <a:prstGeom prst="rect">
            <a:avLst/>
          </a:prstGeom>
        </p:spPr>
        <p:txBody>
          <a:bodyPr vert="horz" wrap="square" lIns="182880" tIns="146304" rIns="182880" bIns="146304"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chemeClr val="tx2"/>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chemeClr val="tx2"/>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chemeClr val="tx2"/>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chemeClr val="tx2"/>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Font typeface="Arial" pitchFamily="34" charset="0"/>
              <a:buNone/>
            </a:pPr>
            <a:r>
              <a:rPr lang="nl-BE" sz="4400" dirty="0">
                <a:gradFill>
                  <a:gsLst>
                    <a:gs pos="15385">
                      <a:srgbClr val="FFFFFF"/>
                    </a:gs>
                    <a:gs pos="34000">
                      <a:srgbClr val="FFFFFF"/>
                    </a:gs>
                  </a:gsLst>
                  <a:lin ang="5400000" scaled="0"/>
                </a:gradFill>
              </a:rPr>
              <a:t>Keep in touch! </a:t>
            </a:r>
          </a:p>
          <a:p>
            <a:pPr marL="0" indent="0">
              <a:buFont typeface="Arial" pitchFamily="34" charset="0"/>
              <a:buNone/>
            </a:pPr>
            <a:r>
              <a:rPr lang="nl-BE" sz="2800" dirty="0" smtClean="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rPr>
              <a:t>Call or mail us. Ask questions. Happy to help. </a:t>
            </a:r>
          </a:p>
          <a:p>
            <a:pPr marL="0" indent="0">
              <a:buFont typeface="Arial" pitchFamily="34" charset="0"/>
              <a:buNone/>
            </a:pPr>
            <a:endParaRPr lang="nl-BE" sz="2800" dirty="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endParaRPr>
          </a:p>
          <a:p>
            <a:pPr marL="0" indent="0">
              <a:buFont typeface="Arial" pitchFamily="34" charset="0"/>
              <a:buNone/>
            </a:pPr>
            <a:r>
              <a:rPr lang="nl-BE" sz="2800" dirty="0" smtClean="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rPr>
              <a:t>Email: </a:t>
            </a:r>
            <a:r>
              <a:rPr lang="nl-BE" sz="2800" dirty="0" smtClean="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hlinkClick r:id="rId3"/>
              </a:rPr>
              <a:t>nikolai@adaptiv.co.nz</a:t>
            </a:r>
            <a:r>
              <a:rPr lang="nl-BE" sz="2800" dirty="0" smtClean="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rPr>
              <a:t> </a:t>
            </a:r>
          </a:p>
          <a:p>
            <a:pPr marL="0" indent="0">
              <a:buFont typeface="Arial" pitchFamily="34" charset="0"/>
              <a:buNone/>
            </a:pPr>
            <a:r>
              <a:rPr lang="nl-BE" sz="2800" dirty="0" smtClean="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rPr>
              <a:t>Twitter: @nikolaiblackie</a:t>
            </a:r>
          </a:p>
          <a:p>
            <a:pPr marL="0" indent="0">
              <a:buFont typeface="Arial" pitchFamily="34" charset="0"/>
              <a:buNone/>
            </a:pPr>
            <a:endParaRPr lang="nl-BE" sz="2800" dirty="0" smtClean="0">
              <a:gradFill>
                <a:gsLst>
                  <a:gs pos="15385">
                    <a:srgbClr val="FFFFFF"/>
                  </a:gs>
                  <a:gs pos="34000">
                    <a:srgbClr val="FFFFFF"/>
                  </a:gs>
                </a:gsLst>
                <a:lin ang="5400000" scaled="0"/>
              </a:gra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63689439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Service Bus Resources</a:t>
            </a:r>
            <a:endParaRPr lang="en-US" dirty="0"/>
          </a:p>
        </p:txBody>
      </p:sp>
      <p:sp>
        <p:nvSpPr>
          <p:cNvPr id="3" name="Text Placeholder 2"/>
          <p:cNvSpPr>
            <a:spLocks noGrp="1"/>
          </p:cNvSpPr>
          <p:nvPr>
            <p:ph type="body" sz="quarter" idx="4294967295"/>
          </p:nvPr>
        </p:nvSpPr>
        <p:spPr>
          <a:xfrm>
            <a:off x="274638" y="1012371"/>
            <a:ext cx="11099800" cy="5529943"/>
          </a:xfrm>
        </p:spPr>
        <p:txBody>
          <a:bodyPr>
            <a:noAutofit/>
          </a:bodyPr>
          <a:lstStyle/>
          <a:p>
            <a:pPr marL="228600" lvl="0" indent="-228600" defTabSz="914400">
              <a:spcBef>
                <a:spcPts val="1000"/>
              </a:spcBef>
              <a:buSzTx/>
            </a:pP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t>Windows Azure Service Bus:</a:t>
            </a:r>
            <a:b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b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hlinkClick r:id="rId3"/>
              </a:rPr>
              <a:t>http://www.windowsazure.com/en-us/develop/net/fundamentals/hybrid-solutions/</a:t>
            </a:r>
            <a:endPar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a:p>
            <a:pPr marL="228600" lvl="0" indent="-228600" defTabSz="914400">
              <a:spcBef>
                <a:spcPts val="1000"/>
              </a:spcBef>
              <a:buSzTx/>
            </a:pP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t>Windows Azure Queues and Windows Service Bus Queues – Compared and Contrasted:</a:t>
            </a:r>
            <a:b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b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hlinkClick r:id="rId4"/>
              </a:rPr>
              <a:t>http://msdn.microsoft.com/en-us/library/windowsazure/hh767287.aspx</a:t>
            </a:r>
            <a:endPar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a:p>
            <a:pPr marL="228600" lvl="0" indent="-228600" defTabSz="914400">
              <a:spcBef>
                <a:spcPts val="1000"/>
              </a:spcBef>
              <a:buSzTx/>
            </a:pPr>
            <a:r>
              <a:rPr lang="en-AU" sz="2400" dirty="0" smtClean="0">
                <a:gradFill>
                  <a:gsLst>
                    <a:gs pos="34000">
                      <a:prstClr val="white">
                        <a:lumMod val="93000"/>
                      </a:prstClr>
                    </a:gs>
                    <a:gs pos="0">
                      <a:prstClr val="black">
                        <a:lumMod val="25000"/>
                        <a:lumOff val="75000"/>
                      </a:prstClr>
                    </a:gs>
                    <a:gs pos="100000">
                      <a:srgbClr val="94D7E4">
                        <a:lumMod val="0"/>
                        <a:lumOff val="100000"/>
                      </a:srgbClr>
                    </a:gs>
                  </a:gsLst>
                  <a:lin ang="4800000" scaled="0"/>
                </a:gradFill>
              </a:rPr>
              <a:t>Window </a:t>
            </a: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t>Azure Service Bus: Messaging Patterns Using Sessions:</a:t>
            </a:r>
            <a:b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b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hlinkClick r:id="rId5"/>
              </a:rPr>
              <a:t>http://msdn.microsoft.com/en-us/magazine/jj863132.aspx</a:t>
            </a:r>
            <a:endPar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a:p>
            <a:pPr marL="228600" lvl="0" indent="-228600" defTabSz="914400">
              <a:spcBef>
                <a:spcPts val="1000"/>
              </a:spcBef>
              <a:buSzTx/>
            </a:pP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t>Service Bus Authentication and Authorization with Access Control Service:</a:t>
            </a:r>
            <a:b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rPr>
            </a:br>
            <a:r>
              <a:rPr lang="en-AU" sz="2400" dirty="0">
                <a:gradFill>
                  <a:gsLst>
                    <a:gs pos="34000">
                      <a:prstClr val="white">
                        <a:lumMod val="93000"/>
                      </a:prstClr>
                    </a:gs>
                    <a:gs pos="0">
                      <a:prstClr val="black">
                        <a:lumMod val="25000"/>
                        <a:lumOff val="75000"/>
                      </a:prstClr>
                    </a:gs>
                    <a:gs pos="100000">
                      <a:srgbClr val="94D7E4">
                        <a:lumMod val="0"/>
                        <a:lumOff val="100000"/>
                      </a:srgbClr>
                    </a:gs>
                  </a:gsLst>
                  <a:lin ang="4800000" scaled="0"/>
                </a:gradFill>
                <a:hlinkClick r:id="rId6"/>
              </a:rPr>
              <a:t>http://</a:t>
            </a:r>
            <a:r>
              <a:rPr lang="en-AU" sz="2400" dirty="0" smtClean="0">
                <a:gradFill>
                  <a:gsLst>
                    <a:gs pos="34000">
                      <a:prstClr val="white">
                        <a:lumMod val="93000"/>
                      </a:prstClr>
                    </a:gs>
                    <a:gs pos="0">
                      <a:prstClr val="black">
                        <a:lumMod val="25000"/>
                        <a:lumOff val="75000"/>
                      </a:prstClr>
                    </a:gs>
                    <a:gs pos="100000">
                      <a:srgbClr val="94D7E4">
                        <a:lumMod val="0"/>
                        <a:lumOff val="100000"/>
                      </a:srgbClr>
                    </a:gs>
                  </a:gsLst>
                  <a:lin ang="4800000" scaled="0"/>
                </a:gradFill>
                <a:hlinkClick r:id="rId6"/>
              </a:rPr>
              <a:t>msdn.microsoft.com/en-us/library/windowsazure/hh403962.aspx</a:t>
            </a:r>
            <a:endParaRPr lang="en-AU" sz="2400" dirty="0" smtClean="0">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a:p>
            <a:pPr marL="228600" lvl="0" indent="-228600" defTabSz="914400">
              <a:spcBef>
                <a:spcPts val="1000"/>
              </a:spcBef>
              <a:buSzTx/>
            </a:pPr>
            <a:r>
              <a:rPr lang="en-AU" sz="2400" dirty="0" smtClean="0">
                <a:gradFill>
                  <a:gsLst>
                    <a:gs pos="34000">
                      <a:prstClr val="white">
                        <a:lumMod val="93000"/>
                      </a:prstClr>
                    </a:gs>
                    <a:gs pos="0">
                      <a:prstClr val="black">
                        <a:lumMod val="25000"/>
                        <a:lumOff val="75000"/>
                      </a:prstClr>
                    </a:gs>
                    <a:gs pos="100000">
                      <a:srgbClr val="94D7E4">
                        <a:lumMod val="0"/>
                        <a:lumOff val="100000"/>
                      </a:srgbClr>
                    </a:gs>
                  </a:gsLst>
                  <a:lin ang="4800000" scaled="0"/>
                </a:gradFill>
              </a:rPr>
              <a:t>Messaging and Integration Tutorial Links</a:t>
            </a:r>
          </a:p>
          <a:p>
            <a:pPr marL="241300" lvl="1" indent="0" defTabSz="914400">
              <a:spcBef>
                <a:spcPts val="1000"/>
              </a:spcBef>
              <a:buSzTx/>
              <a:buNone/>
            </a:pPr>
            <a:r>
              <a:rPr lang="en-AU" dirty="0">
                <a:gradFill>
                  <a:gsLst>
                    <a:gs pos="34000">
                      <a:prstClr val="white">
                        <a:lumMod val="93000"/>
                      </a:prstClr>
                    </a:gs>
                    <a:gs pos="0">
                      <a:prstClr val="black">
                        <a:lumMod val="25000"/>
                        <a:lumOff val="75000"/>
                      </a:prstClr>
                    </a:gs>
                    <a:gs pos="100000">
                      <a:srgbClr val="94D7E4">
                        <a:lumMod val="0"/>
                        <a:lumOff val="100000"/>
                      </a:srgbClr>
                    </a:gs>
                  </a:gsLst>
                  <a:lin ang="4800000" scaled="0"/>
                </a:gradFill>
                <a:latin typeface="+mj-lt"/>
              </a:rPr>
              <a:t>http://www.windowsazure.com/en-us/develop/net/app-services/#header-5</a:t>
            </a:r>
          </a:p>
          <a:p>
            <a:pPr marL="0" indent="0">
              <a:buNone/>
            </a:pPr>
            <a:endParaRPr lang="en-US" sz="6000" dirty="0" smtClean="0"/>
          </a:p>
        </p:txBody>
      </p:sp>
    </p:spTree>
    <p:extLst>
      <p:ext uri="{BB962C8B-B14F-4D97-AF65-F5344CB8AC3E}">
        <p14:creationId xmlns:p14="http://schemas.microsoft.com/office/powerpoint/2010/main" val="101757903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0" y="1212850"/>
            <a:ext cx="11884025" cy="5086350"/>
          </a:xfrm>
        </p:spPr>
        <p:txBody>
          <a:bodyPr/>
          <a:lstStyle/>
          <a:p>
            <a:r>
              <a:rPr lang="en-IN" sz="2400" dirty="0">
                <a:solidFill>
                  <a:schemeClr val="bg1"/>
                </a:solidFill>
              </a:rPr>
              <a:t>SDK, schemas and tools downloads</a:t>
            </a:r>
          </a:p>
          <a:p>
            <a:pPr marL="0" indent="0">
              <a:buNone/>
            </a:pPr>
            <a:r>
              <a:rPr lang="en-IN" sz="2400" dirty="0"/>
              <a:t>    </a:t>
            </a:r>
            <a:r>
              <a:rPr lang="en-IN" sz="2400" dirty="0">
                <a:hlinkClick r:id="rId2"/>
              </a:rPr>
              <a:t>http://www.microsoft.com/en-us/download/details.aspx?id=39087</a:t>
            </a:r>
            <a:r>
              <a:rPr lang="en-IN" sz="2400" dirty="0"/>
              <a:t> </a:t>
            </a:r>
            <a:endParaRPr lang="en-IN" sz="2000" dirty="0"/>
          </a:p>
          <a:p>
            <a:r>
              <a:rPr lang="en-IN" sz="2400" dirty="0">
                <a:solidFill>
                  <a:schemeClr val="bg1"/>
                </a:solidFill>
              </a:rPr>
              <a:t>BizTalk Service Forums</a:t>
            </a:r>
          </a:p>
          <a:p>
            <a:pPr marL="0" indent="0">
              <a:buNone/>
            </a:pPr>
            <a:r>
              <a:rPr lang="en-IN" sz="2400" dirty="0"/>
              <a:t>    </a:t>
            </a:r>
            <a:r>
              <a:rPr lang="en-IN" sz="2400" dirty="0">
                <a:hlinkClick r:id="rId3"/>
              </a:rPr>
              <a:t>http://social.msdn.microsoft.com/Forums/en-US/azurebiztalksvcs</a:t>
            </a:r>
            <a:r>
              <a:rPr lang="en-IN" sz="2400" dirty="0"/>
              <a:t> </a:t>
            </a:r>
          </a:p>
          <a:p>
            <a:r>
              <a:rPr lang="en-IN" sz="2400" dirty="0">
                <a:solidFill>
                  <a:schemeClr val="bg1"/>
                </a:solidFill>
              </a:rPr>
              <a:t>Samples MSDN Code Gallery</a:t>
            </a:r>
          </a:p>
          <a:p>
            <a:pPr marL="0" indent="0">
              <a:buNone/>
            </a:pPr>
            <a:r>
              <a:rPr lang="en-IN" sz="2400" dirty="0"/>
              <a:t>    </a:t>
            </a:r>
            <a:r>
              <a:rPr lang="en-IN" sz="2400" dirty="0">
                <a:hlinkClick r:id="rId4"/>
              </a:rPr>
              <a:t>http://code.msdn.microsoft.com/windowsazure/</a:t>
            </a:r>
            <a:r>
              <a:rPr lang="en-IN" sz="2400" dirty="0"/>
              <a:t> </a:t>
            </a:r>
          </a:p>
          <a:p>
            <a:r>
              <a:rPr lang="en-IN" sz="2400" dirty="0">
                <a:solidFill>
                  <a:schemeClr val="bg1"/>
                </a:solidFill>
              </a:rPr>
              <a:t>BizTalk Portal</a:t>
            </a:r>
          </a:p>
          <a:p>
            <a:pPr marL="0" indent="0">
              <a:buNone/>
            </a:pPr>
            <a:r>
              <a:rPr lang="en-IN" sz="2400" dirty="0"/>
              <a:t>    </a:t>
            </a:r>
            <a:r>
              <a:rPr lang="en-IN" sz="2400" dirty="0">
                <a:hlinkClick r:id="rId5"/>
              </a:rPr>
              <a:t>https://portal.biztalk.windows.net</a:t>
            </a:r>
            <a:r>
              <a:rPr lang="en-IN" sz="2400" dirty="0"/>
              <a:t> </a:t>
            </a:r>
          </a:p>
          <a:p>
            <a:r>
              <a:rPr lang="en-IN" sz="2400" dirty="0">
                <a:solidFill>
                  <a:schemeClr val="bg1"/>
                </a:solidFill>
              </a:rPr>
              <a:t>MSDN documentation</a:t>
            </a:r>
          </a:p>
          <a:p>
            <a:pPr marL="0" indent="0">
              <a:buNone/>
            </a:pPr>
            <a:r>
              <a:rPr lang="en-IN" sz="2400" dirty="0"/>
              <a:t>    </a:t>
            </a:r>
            <a:r>
              <a:rPr lang="en-IN" sz="2400" dirty="0">
                <a:hlinkClick r:id="rId6"/>
              </a:rPr>
              <a:t>http://msdn.microsoft.com/en-us/library/windowsazure/hh689864.aspx</a:t>
            </a:r>
            <a:endParaRPr lang="en-IN" sz="2400" dirty="0"/>
          </a:p>
          <a:p>
            <a:r>
              <a:rPr lang="en-IN" sz="2400" dirty="0">
                <a:solidFill>
                  <a:schemeClr val="bg1"/>
                </a:solidFill>
              </a:rPr>
              <a:t>BizTalk Team Blog</a:t>
            </a:r>
          </a:p>
          <a:p>
            <a:pPr marL="0" indent="0">
              <a:buNone/>
            </a:pPr>
            <a:r>
              <a:rPr lang="en-IN" sz="2400" dirty="0"/>
              <a:t>    </a:t>
            </a:r>
            <a:r>
              <a:rPr lang="en-IN" sz="2400" dirty="0">
                <a:hlinkClick r:id="rId7"/>
              </a:rPr>
              <a:t>http://blogs.msdn.com/b/biztalk_server_team_blog</a:t>
            </a:r>
            <a:r>
              <a:rPr lang="en-IN" sz="2400" dirty="0"/>
              <a:t> </a:t>
            </a:r>
          </a:p>
        </p:txBody>
      </p:sp>
      <p:sp>
        <p:nvSpPr>
          <p:cNvPr id="3" name="Title 2"/>
          <p:cNvSpPr>
            <a:spLocks noGrp="1"/>
          </p:cNvSpPr>
          <p:nvPr>
            <p:ph type="title" idx="4294967295"/>
          </p:nvPr>
        </p:nvSpPr>
        <p:spPr>
          <a:xfrm>
            <a:off x="547688" y="295275"/>
            <a:ext cx="11888787" cy="917575"/>
          </a:xfrm>
        </p:spPr>
        <p:txBody>
          <a:bodyPr/>
          <a:lstStyle/>
          <a:p>
            <a:r>
              <a:rPr lang="en-IN" dirty="0" smtClean="0">
                <a:solidFill>
                  <a:schemeClr val="bg1"/>
                </a:solidFill>
              </a:rPr>
              <a:t>BizTalk Resources</a:t>
            </a:r>
            <a:endParaRPr lang="en-IN" dirty="0">
              <a:solidFill>
                <a:schemeClr val="bg1"/>
              </a:solidFill>
            </a:endParaRPr>
          </a:p>
        </p:txBody>
      </p:sp>
    </p:spTree>
    <p:extLst>
      <p:ext uri="{BB962C8B-B14F-4D97-AF65-F5344CB8AC3E}">
        <p14:creationId xmlns:p14="http://schemas.microsoft.com/office/powerpoint/2010/main" val="370593355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0" y="1212850"/>
            <a:ext cx="11884025" cy="5086350"/>
          </a:xfrm>
        </p:spPr>
        <p:txBody>
          <a:bodyPr/>
          <a:lstStyle/>
          <a:p>
            <a:r>
              <a:rPr lang="en-NZ" sz="2400" dirty="0">
                <a:solidFill>
                  <a:schemeClr val="bg1"/>
                </a:solidFill>
              </a:rPr>
              <a:t>Install Windows Azure BizTalk Services SDK</a:t>
            </a:r>
            <a:endParaRPr lang="en-IN" sz="2400" dirty="0" smtClean="0">
              <a:solidFill>
                <a:schemeClr val="bg1"/>
              </a:solidFill>
            </a:endParaRPr>
          </a:p>
          <a:p>
            <a:pPr marL="0" indent="0">
              <a:buNone/>
            </a:pPr>
            <a:r>
              <a:rPr lang="en-IN" sz="2400" dirty="0"/>
              <a:t>    </a:t>
            </a:r>
            <a:r>
              <a:rPr lang="en-IN" sz="2400" dirty="0">
                <a:hlinkClick r:id="rId2"/>
              </a:rPr>
              <a:t>http://</a:t>
            </a:r>
            <a:r>
              <a:rPr lang="en-IN" sz="2400" dirty="0" smtClean="0">
                <a:hlinkClick r:id="rId2"/>
              </a:rPr>
              <a:t>msdn.microsoft.com/en-nz/library/windowsazure/10873203-56b3-445c-8340-ef073f5365f8</a:t>
            </a:r>
            <a:r>
              <a:rPr lang="en-IN" sz="2400" dirty="0"/>
              <a:t> &amp; </a:t>
            </a:r>
            <a:r>
              <a:rPr lang="en-IN" sz="2400" dirty="0">
                <a:hlinkClick r:id="rId3"/>
              </a:rPr>
              <a:t>http://</a:t>
            </a:r>
            <a:r>
              <a:rPr lang="en-IN" sz="2400" dirty="0" smtClean="0">
                <a:hlinkClick r:id="rId3"/>
              </a:rPr>
              <a:t>social.technet.microsoft.com/wiki/contents/articles/23592.biztalk-adapter-service-installation.aspx</a:t>
            </a:r>
            <a:r>
              <a:rPr lang="en-IN" sz="2400" dirty="0" smtClean="0"/>
              <a:t> </a:t>
            </a:r>
            <a:endParaRPr lang="en-IN" sz="2000" dirty="0" smtClean="0"/>
          </a:p>
          <a:p>
            <a:r>
              <a:rPr lang="en-IN" sz="2400" dirty="0">
                <a:solidFill>
                  <a:schemeClr val="bg1"/>
                </a:solidFill>
              </a:rPr>
              <a:t>BizTalk Services Pricing Details</a:t>
            </a:r>
            <a:endParaRPr lang="en-IN" sz="2400" dirty="0" smtClean="0">
              <a:solidFill>
                <a:schemeClr val="bg1"/>
              </a:solidFill>
            </a:endParaRPr>
          </a:p>
          <a:p>
            <a:pPr marL="0" indent="0">
              <a:buNone/>
            </a:pPr>
            <a:r>
              <a:rPr lang="en-IN" sz="2400" dirty="0"/>
              <a:t>    http://www.windowsazure.com/en-us/pricing/details/biztalk-services/ </a:t>
            </a:r>
          </a:p>
        </p:txBody>
      </p:sp>
      <p:sp>
        <p:nvSpPr>
          <p:cNvPr id="3" name="Title 2"/>
          <p:cNvSpPr>
            <a:spLocks noGrp="1"/>
          </p:cNvSpPr>
          <p:nvPr>
            <p:ph type="title" idx="4294967295"/>
          </p:nvPr>
        </p:nvSpPr>
        <p:spPr>
          <a:xfrm>
            <a:off x="547688" y="295275"/>
            <a:ext cx="11888787" cy="917575"/>
          </a:xfrm>
        </p:spPr>
        <p:txBody>
          <a:bodyPr/>
          <a:lstStyle/>
          <a:p>
            <a:r>
              <a:rPr lang="en-IN" dirty="0" smtClean="0">
                <a:solidFill>
                  <a:schemeClr val="bg1"/>
                </a:solidFill>
              </a:rPr>
              <a:t>BizTalk Resources</a:t>
            </a:r>
            <a:endParaRPr lang="en-IN" dirty="0">
              <a:solidFill>
                <a:schemeClr val="bg1"/>
              </a:solidFill>
            </a:endParaRPr>
          </a:p>
        </p:txBody>
      </p:sp>
    </p:spTree>
    <p:extLst>
      <p:ext uri="{BB962C8B-B14F-4D97-AF65-F5344CB8AC3E}">
        <p14:creationId xmlns:p14="http://schemas.microsoft.com/office/powerpoint/2010/main" val="102458310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639" y="2299063"/>
            <a:ext cx="11228387" cy="1407201"/>
          </a:xfrm>
        </p:spPr>
        <p:txBody>
          <a:bodyPr/>
          <a:lstStyle/>
          <a:p>
            <a:r>
              <a:rPr lang="en-US" dirty="0"/>
              <a:t>Windows Azure Integration Capabilities</a:t>
            </a:r>
          </a:p>
        </p:txBody>
      </p:sp>
      <p:sp>
        <p:nvSpPr>
          <p:cNvPr id="3" name="Subtitle 2"/>
          <p:cNvSpPr>
            <a:spLocks noGrp="1"/>
          </p:cNvSpPr>
          <p:nvPr>
            <p:ph type="subTitle" idx="1"/>
          </p:nvPr>
        </p:nvSpPr>
        <p:spPr>
          <a:xfrm>
            <a:off x="274701" y="4233135"/>
            <a:ext cx="11797555" cy="1055382"/>
          </a:xfrm>
        </p:spPr>
        <p:txBody>
          <a:bodyPr numCol="2"/>
          <a:lstStyle/>
          <a:p>
            <a:r>
              <a:rPr lang="en-US" dirty="0" smtClean="0"/>
              <a:t>Nikolai Blackie</a:t>
            </a:r>
          </a:p>
          <a:p>
            <a:pPr marL="342900" indent="-342900">
              <a:buFont typeface="Arial" panose="020B0604020202020204" pitchFamily="34" charset="0"/>
              <a:buChar char="•"/>
            </a:pPr>
            <a:r>
              <a:rPr lang="en-NZ" dirty="0"/>
              <a:t>Principal Architect and co-founder of Adaptiv </a:t>
            </a:r>
            <a:r>
              <a:rPr lang="en-NZ" dirty="0" smtClean="0"/>
              <a:t>Integration</a:t>
            </a:r>
          </a:p>
          <a:p>
            <a:pPr marL="342900" indent="-342900">
              <a:buFont typeface="Arial" panose="020B0604020202020204" pitchFamily="34" charset="0"/>
              <a:buChar char="•"/>
            </a:pPr>
            <a:r>
              <a:rPr lang="en-NZ" dirty="0" smtClean="0">
                <a:hlinkClick r:id="rId3"/>
              </a:rPr>
              <a:t>www.adaptiv.co.nz</a:t>
            </a:r>
            <a:r>
              <a:rPr lang="en-NZ" dirty="0" smtClean="0"/>
              <a:t> </a:t>
            </a:r>
            <a:endParaRPr lang="en-NZ" dirty="0" smtClean="0"/>
          </a:p>
          <a:p>
            <a:pPr marL="342900" indent="-342900">
              <a:buFont typeface="Arial" panose="020B0604020202020204" pitchFamily="34" charset="0"/>
              <a:buChar char="•"/>
            </a:pPr>
            <a:endParaRPr lang="en-NZ" dirty="0"/>
          </a:p>
          <a:p>
            <a:pPr marL="342900" indent="-342900">
              <a:buFont typeface="Arial" panose="020B0604020202020204" pitchFamily="34" charset="0"/>
              <a:buChar char="•"/>
            </a:pPr>
            <a:endParaRPr lang="en-NZ" dirty="0" smtClean="0"/>
          </a:p>
          <a:p>
            <a:pPr marL="342900" indent="-342900">
              <a:buFont typeface="Arial" panose="020B0604020202020204" pitchFamily="34" charset="0"/>
              <a:buChar char="•"/>
            </a:pPr>
            <a:r>
              <a:rPr lang="en-NZ" dirty="0" smtClean="0"/>
              <a:t>Microsoft </a:t>
            </a:r>
            <a:r>
              <a:rPr lang="en-NZ" dirty="0"/>
              <a:t>Virtual Technology Solutions Professional (v-TSP</a:t>
            </a:r>
            <a:r>
              <a:rPr lang="en-NZ" dirty="0" smtClean="0"/>
              <a:t>)</a:t>
            </a:r>
          </a:p>
          <a:p>
            <a:pPr marL="342900" indent="-342900">
              <a:buFont typeface="Arial" panose="020B0604020202020204" pitchFamily="34" charset="0"/>
              <a:buChar char="•"/>
            </a:pPr>
            <a:r>
              <a:rPr lang="en-NZ" dirty="0"/>
              <a:t>Microsoft Business Platform Technology </a:t>
            </a:r>
            <a:r>
              <a:rPr lang="en-NZ" dirty="0" smtClean="0"/>
              <a:t>Advisor</a:t>
            </a:r>
            <a:endParaRPr lang="en-NZ" dirty="0"/>
          </a:p>
          <a:p>
            <a:r>
              <a:rPr lang="en-US" dirty="0" smtClean="0"/>
              <a:t/>
            </a:r>
            <a:br>
              <a:rPr lang="en-US" dirty="0" smtClean="0"/>
            </a:br>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2863" y="5781715"/>
            <a:ext cx="2769281" cy="1109932"/>
          </a:xfrm>
          <a:prstGeom prst="rect">
            <a:avLst/>
          </a:prstGeom>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4489" y="5778374"/>
            <a:ext cx="3766797" cy="1113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3146952"/>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3093205"/>
            <a:ext cx="12440339" cy="1684422"/>
          </a:xfrm>
          <a:prstGeom prst="rect">
            <a:avLst/>
          </a:prstGeom>
          <a:solidFill>
            <a:srgbClr val="505050">
              <a:alpha val="6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Cloud based systems should not be application silos</a:t>
            </a:r>
          </a:p>
        </p:txBody>
      </p:sp>
    </p:spTree>
    <p:extLst>
      <p:ext uri="{BB962C8B-B14F-4D97-AF65-F5344CB8AC3E}">
        <p14:creationId xmlns:p14="http://schemas.microsoft.com/office/powerpoint/2010/main" val="59767985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304800"/>
            <a:ext cx="12436475" cy="7772797"/>
          </a:xfrm>
          <a:prstGeom prst="rect">
            <a:avLst/>
          </a:prstGeom>
        </p:spPr>
      </p:pic>
      <p:sp>
        <p:nvSpPr>
          <p:cNvPr id="5" name="Rectangle 4"/>
          <p:cNvSpPr/>
          <p:nvPr/>
        </p:nvSpPr>
        <p:spPr bwMode="auto">
          <a:xfrm>
            <a:off x="-3864" y="5107062"/>
            <a:ext cx="12440339" cy="1684422"/>
          </a:xfrm>
          <a:prstGeom prst="rect">
            <a:avLst/>
          </a:prstGeom>
          <a:solidFill>
            <a:srgbClr val="505050">
              <a:alpha val="6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5400" dirty="0">
                <a:gradFill>
                  <a:gsLst>
                    <a:gs pos="0">
                      <a:srgbClr val="FFFFFF"/>
                    </a:gs>
                    <a:gs pos="100000">
                      <a:srgbClr val="FFFFFF"/>
                    </a:gs>
                  </a:gsLst>
                  <a:lin ang="5400000" scaled="0"/>
                </a:gradFill>
                <a:latin typeface="+mj-lt"/>
                <a:ea typeface="Segoe UI" pitchFamily="34" charset="0"/>
                <a:cs typeface="Segoe UI" pitchFamily="34" charset="0"/>
              </a:rPr>
              <a:t>Cloud based systems </a:t>
            </a: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are like heavily distributed application islands</a:t>
            </a:r>
          </a:p>
        </p:txBody>
      </p:sp>
      <p:sp>
        <p:nvSpPr>
          <p:cNvPr id="2" name="Freeform 1"/>
          <p:cNvSpPr/>
          <p:nvPr/>
        </p:nvSpPr>
        <p:spPr bwMode="auto">
          <a:xfrm>
            <a:off x="1371600" y="2037257"/>
            <a:ext cx="2458332" cy="1734643"/>
          </a:xfrm>
          <a:custGeom>
            <a:avLst/>
            <a:gdLst>
              <a:gd name="connsiteX0" fmla="*/ 2114550 w 2458332"/>
              <a:gd name="connsiteY0" fmla="*/ 1093 h 1734643"/>
              <a:gd name="connsiteX1" fmla="*/ 1323975 w 2458332"/>
              <a:gd name="connsiteY1" fmla="*/ 10618 h 1734643"/>
              <a:gd name="connsiteX2" fmla="*/ 1181100 w 2458332"/>
              <a:gd name="connsiteY2" fmla="*/ 20143 h 1734643"/>
              <a:gd name="connsiteX3" fmla="*/ 1143000 w 2458332"/>
              <a:gd name="connsiteY3" fmla="*/ 29668 h 1734643"/>
              <a:gd name="connsiteX4" fmla="*/ 1019175 w 2458332"/>
              <a:gd name="connsiteY4" fmla="*/ 48718 h 1734643"/>
              <a:gd name="connsiteX5" fmla="*/ 904875 w 2458332"/>
              <a:gd name="connsiteY5" fmla="*/ 67768 h 1734643"/>
              <a:gd name="connsiteX6" fmla="*/ 752475 w 2458332"/>
              <a:gd name="connsiteY6" fmla="*/ 77293 h 1734643"/>
              <a:gd name="connsiteX7" fmla="*/ 619125 w 2458332"/>
              <a:gd name="connsiteY7" fmla="*/ 96343 h 1734643"/>
              <a:gd name="connsiteX8" fmla="*/ 523875 w 2458332"/>
              <a:gd name="connsiteY8" fmla="*/ 115393 h 1734643"/>
              <a:gd name="connsiteX9" fmla="*/ 485775 w 2458332"/>
              <a:gd name="connsiteY9" fmla="*/ 134443 h 1734643"/>
              <a:gd name="connsiteX10" fmla="*/ 409575 w 2458332"/>
              <a:gd name="connsiteY10" fmla="*/ 153493 h 1734643"/>
              <a:gd name="connsiteX11" fmla="*/ 390525 w 2458332"/>
              <a:gd name="connsiteY11" fmla="*/ 182068 h 1734643"/>
              <a:gd name="connsiteX12" fmla="*/ 361950 w 2458332"/>
              <a:gd name="connsiteY12" fmla="*/ 191593 h 1734643"/>
              <a:gd name="connsiteX13" fmla="*/ 333375 w 2458332"/>
              <a:gd name="connsiteY13" fmla="*/ 210643 h 1734643"/>
              <a:gd name="connsiteX14" fmla="*/ 285750 w 2458332"/>
              <a:gd name="connsiteY14" fmla="*/ 248743 h 1734643"/>
              <a:gd name="connsiteX15" fmla="*/ 257175 w 2458332"/>
              <a:gd name="connsiteY15" fmla="*/ 286843 h 1734643"/>
              <a:gd name="connsiteX16" fmla="*/ 200025 w 2458332"/>
              <a:gd name="connsiteY16" fmla="*/ 315418 h 1734643"/>
              <a:gd name="connsiteX17" fmla="*/ 161925 w 2458332"/>
              <a:gd name="connsiteY17" fmla="*/ 372568 h 1734643"/>
              <a:gd name="connsiteX18" fmla="*/ 142875 w 2458332"/>
              <a:gd name="connsiteY18" fmla="*/ 401143 h 1734643"/>
              <a:gd name="connsiteX19" fmla="*/ 114300 w 2458332"/>
              <a:gd name="connsiteY19" fmla="*/ 467818 h 1734643"/>
              <a:gd name="connsiteX20" fmla="*/ 85725 w 2458332"/>
              <a:gd name="connsiteY20" fmla="*/ 544018 h 1734643"/>
              <a:gd name="connsiteX21" fmla="*/ 66675 w 2458332"/>
              <a:gd name="connsiteY21" fmla="*/ 572593 h 1734643"/>
              <a:gd name="connsiteX22" fmla="*/ 28575 w 2458332"/>
              <a:gd name="connsiteY22" fmla="*/ 677368 h 1734643"/>
              <a:gd name="connsiteX23" fmla="*/ 9525 w 2458332"/>
              <a:gd name="connsiteY23" fmla="*/ 753568 h 1734643"/>
              <a:gd name="connsiteX24" fmla="*/ 0 w 2458332"/>
              <a:gd name="connsiteY24" fmla="*/ 848818 h 1734643"/>
              <a:gd name="connsiteX25" fmla="*/ 9525 w 2458332"/>
              <a:gd name="connsiteY25" fmla="*/ 1277443 h 1734643"/>
              <a:gd name="connsiteX26" fmla="*/ 28575 w 2458332"/>
              <a:gd name="connsiteY26" fmla="*/ 1325068 h 1734643"/>
              <a:gd name="connsiteX27" fmla="*/ 104775 w 2458332"/>
              <a:gd name="connsiteY27" fmla="*/ 1496518 h 1734643"/>
              <a:gd name="connsiteX28" fmla="*/ 123825 w 2458332"/>
              <a:gd name="connsiteY28" fmla="*/ 1525093 h 1734643"/>
              <a:gd name="connsiteX29" fmla="*/ 142875 w 2458332"/>
              <a:gd name="connsiteY29" fmla="*/ 1553668 h 1734643"/>
              <a:gd name="connsiteX30" fmla="*/ 200025 w 2458332"/>
              <a:gd name="connsiteY30" fmla="*/ 1591768 h 1734643"/>
              <a:gd name="connsiteX31" fmla="*/ 238125 w 2458332"/>
              <a:gd name="connsiteY31" fmla="*/ 1610818 h 1734643"/>
              <a:gd name="connsiteX32" fmla="*/ 276225 w 2458332"/>
              <a:gd name="connsiteY32" fmla="*/ 1639393 h 1734643"/>
              <a:gd name="connsiteX33" fmla="*/ 304800 w 2458332"/>
              <a:gd name="connsiteY33" fmla="*/ 1648918 h 1734643"/>
              <a:gd name="connsiteX34" fmla="*/ 333375 w 2458332"/>
              <a:gd name="connsiteY34" fmla="*/ 1667968 h 1734643"/>
              <a:gd name="connsiteX35" fmla="*/ 400050 w 2458332"/>
              <a:gd name="connsiteY35" fmla="*/ 1687018 h 1734643"/>
              <a:gd name="connsiteX36" fmla="*/ 495300 w 2458332"/>
              <a:gd name="connsiteY36" fmla="*/ 1706068 h 1734643"/>
              <a:gd name="connsiteX37" fmla="*/ 561975 w 2458332"/>
              <a:gd name="connsiteY37" fmla="*/ 1725118 h 1734643"/>
              <a:gd name="connsiteX38" fmla="*/ 647700 w 2458332"/>
              <a:gd name="connsiteY38" fmla="*/ 1734643 h 1734643"/>
              <a:gd name="connsiteX39" fmla="*/ 1409700 w 2458332"/>
              <a:gd name="connsiteY39" fmla="*/ 1725118 h 1734643"/>
              <a:gd name="connsiteX40" fmla="*/ 1447800 w 2458332"/>
              <a:gd name="connsiteY40" fmla="*/ 1715593 h 1734643"/>
              <a:gd name="connsiteX41" fmla="*/ 1552575 w 2458332"/>
              <a:gd name="connsiteY41" fmla="*/ 1677493 h 1734643"/>
              <a:gd name="connsiteX42" fmla="*/ 1600200 w 2458332"/>
              <a:gd name="connsiteY42" fmla="*/ 1648918 h 1734643"/>
              <a:gd name="connsiteX43" fmla="*/ 1628775 w 2458332"/>
              <a:gd name="connsiteY43" fmla="*/ 1629868 h 1734643"/>
              <a:gd name="connsiteX44" fmla="*/ 1657350 w 2458332"/>
              <a:gd name="connsiteY44" fmla="*/ 1620343 h 1734643"/>
              <a:gd name="connsiteX45" fmla="*/ 1685925 w 2458332"/>
              <a:gd name="connsiteY45" fmla="*/ 1601293 h 1734643"/>
              <a:gd name="connsiteX46" fmla="*/ 1743075 w 2458332"/>
              <a:gd name="connsiteY46" fmla="*/ 1582243 h 1734643"/>
              <a:gd name="connsiteX47" fmla="*/ 1800225 w 2458332"/>
              <a:gd name="connsiteY47" fmla="*/ 1553668 h 1734643"/>
              <a:gd name="connsiteX48" fmla="*/ 1866900 w 2458332"/>
              <a:gd name="connsiteY48" fmla="*/ 1506043 h 1734643"/>
              <a:gd name="connsiteX49" fmla="*/ 1952625 w 2458332"/>
              <a:gd name="connsiteY49" fmla="*/ 1429843 h 1734643"/>
              <a:gd name="connsiteX50" fmla="*/ 1990725 w 2458332"/>
              <a:gd name="connsiteY50" fmla="*/ 1410793 h 1734643"/>
              <a:gd name="connsiteX51" fmla="*/ 2047875 w 2458332"/>
              <a:gd name="connsiteY51" fmla="*/ 1334593 h 1734643"/>
              <a:gd name="connsiteX52" fmla="*/ 2076450 w 2458332"/>
              <a:gd name="connsiteY52" fmla="*/ 1325068 h 1734643"/>
              <a:gd name="connsiteX53" fmla="*/ 2105025 w 2458332"/>
              <a:gd name="connsiteY53" fmla="*/ 1286968 h 1734643"/>
              <a:gd name="connsiteX54" fmla="*/ 2143125 w 2458332"/>
              <a:gd name="connsiteY54" fmla="*/ 1248868 h 1734643"/>
              <a:gd name="connsiteX55" fmla="*/ 2171700 w 2458332"/>
              <a:gd name="connsiteY55" fmla="*/ 1229818 h 1734643"/>
              <a:gd name="connsiteX56" fmla="*/ 2200275 w 2458332"/>
              <a:gd name="connsiteY56" fmla="*/ 1191718 h 1734643"/>
              <a:gd name="connsiteX57" fmla="*/ 2276475 w 2458332"/>
              <a:gd name="connsiteY57" fmla="*/ 1115518 h 1734643"/>
              <a:gd name="connsiteX58" fmla="*/ 2314575 w 2458332"/>
              <a:gd name="connsiteY58" fmla="*/ 1077418 h 1734643"/>
              <a:gd name="connsiteX59" fmla="*/ 2371725 w 2458332"/>
              <a:gd name="connsiteY59" fmla="*/ 991693 h 1734643"/>
              <a:gd name="connsiteX60" fmla="*/ 2390775 w 2458332"/>
              <a:gd name="connsiteY60" fmla="*/ 905968 h 1734643"/>
              <a:gd name="connsiteX61" fmla="*/ 2400300 w 2458332"/>
              <a:gd name="connsiteY61" fmla="*/ 877393 h 1734643"/>
              <a:gd name="connsiteX62" fmla="*/ 2419350 w 2458332"/>
              <a:gd name="connsiteY62" fmla="*/ 801193 h 1734643"/>
              <a:gd name="connsiteX63" fmla="*/ 2438400 w 2458332"/>
              <a:gd name="connsiteY63" fmla="*/ 696418 h 1734643"/>
              <a:gd name="connsiteX64" fmla="*/ 2447925 w 2458332"/>
              <a:gd name="connsiteY64" fmla="*/ 658318 h 1734643"/>
              <a:gd name="connsiteX65" fmla="*/ 2457450 w 2458332"/>
              <a:gd name="connsiteY65" fmla="*/ 515443 h 1734643"/>
              <a:gd name="connsiteX66" fmla="*/ 2428875 w 2458332"/>
              <a:gd name="connsiteY66" fmla="*/ 334468 h 1734643"/>
              <a:gd name="connsiteX67" fmla="*/ 2362200 w 2458332"/>
              <a:gd name="connsiteY67" fmla="*/ 277318 h 1734643"/>
              <a:gd name="connsiteX68" fmla="*/ 2324100 w 2458332"/>
              <a:gd name="connsiteY68" fmla="*/ 258268 h 1734643"/>
              <a:gd name="connsiteX69" fmla="*/ 2276475 w 2458332"/>
              <a:gd name="connsiteY69" fmla="*/ 229693 h 1734643"/>
              <a:gd name="connsiteX70" fmla="*/ 2247900 w 2458332"/>
              <a:gd name="connsiteY70" fmla="*/ 220168 h 1734643"/>
              <a:gd name="connsiteX71" fmla="*/ 2171700 w 2458332"/>
              <a:gd name="connsiteY71" fmla="*/ 191593 h 1734643"/>
              <a:gd name="connsiteX72" fmla="*/ 2095500 w 2458332"/>
              <a:gd name="connsiteY72" fmla="*/ 172543 h 1734643"/>
              <a:gd name="connsiteX73" fmla="*/ 1885950 w 2458332"/>
              <a:gd name="connsiteY73" fmla="*/ 96343 h 1734643"/>
              <a:gd name="connsiteX74" fmla="*/ 1790700 w 2458332"/>
              <a:gd name="connsiteY74" fmla="*/ 67768 h 1734643"/>
              <a:gd name="connsiteX75" fmla="*/ 1762125 w 2458332"/>
              <a:gd name="connsiteY75" fmla="*/ 58243 h 1734643"/>
              <a:gd name="connsiteX76" fmla="*/ 1647825 w 2458332"/>
              <a:gd name="connsiteY76" fmla="*/ 29668 h 1734643"/>
              <a:gd name="connsiteX77" fmla="*/ 1609725 w 2458332"/>
              <a:gd name="connsiteY77" fmla="*/ 20143 h 1734643"/>
              <a:gd name="connsiteX78" fmla="*/ 1476375 w 2458332"/>
              <a:gd name="connsiteY78" fmla="*/ 1093 h 1734643"/>
              <a:gd name="connsiteX79" fmla="*/ 1181100 w 2458332"/>
              <a:gd name="connsiteY79" fmla="*/ 1093 h 1734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458332" h="1734643">
                <a:moveTo>
                  <a:pt x="2114550" y="1093"/>
                </a:moveTo>
                <a:lnTo>
                  <a:pt x="1323975" y="10618"/>
                </a:lnTo>
                <a:cubicBezTo>
                  <a:pt x="1276254" y="11592"/>
                  <a:pt x="1228568" y="15146"/>
                  <a:pt x="1181100" y="20143"/>
                </a:cubicBezTo>
                <a:cubicBezTo>
                  <a:pt x="1168081" y="21513"/>
                  <a:pt x="1155837" y="27101"/>
                  <a:pt x="1143000" y="29668"/>
                </a:cubicBezTo>
                <a:cubicBezTo>
                  <a:pt x="1109960" y="36276"/>
                  <a:pt x="1051198" y="44143"/>
                  <a:pt x="1019175" y="48718"/>
                </a:cubicBezTo>
                <a:cubicBezTo>
                  <a:pt x="967429" y="65967"/>
                  <a:pt x="988826" y="61052"/>
                  <a:pt x="904875" y="67768"/>
                </a:cubicBezTo>
                <a:cubicBezTo>
                  <a:pt x="854138" y="71827"/>
                  <a:pt x="803275" y="74118"/>
                  <a:pt x="752475" y="77293"/>
                </a:cubicBezTo>
                <a:cubicBezTo>
                  <a:pt x="708025" y="83643"/>
                  <a:pt x="663154" y="87537"/>
                  <a:pt x="619125" y="96343"/>
                </a:cubicBezTo>
                <a:lnTo>
                  <a:pt x="523875" y="115393"/>
                </a:lnTo>
                <a:cubicBezTo>
                  <a:pt x="511175" y="121743"/>
                  <a:pt x="499245" y="129953"/>
                  <a:pt x="485775" y="134443"/>
                </a:cubicBezTo>
                <a:cubicBezTo>
                  <a:pt x="460937" y="142722"/>
                  <a:pt x="409575" y="153493"/>
                  <a:pt x="409575" y="153493"/>
                </a:cubicBezTo>
                <a:cubicBezTo>
                  <a:pt x="403225" y="163018"/>
                  <a:pt x="399464" y="174917"/>
                  <a:pt x="390525" y="182068"/>
                </a:cubicBezTo>
                <a:cubicBezTo>
                  <a:pt x="382685" y="188340"/>
                  <a:pt x="370930" y="187103"/>
                  <a:pt x="361950" y="191593"/>
                </a:cubicBezTo>
                <a:cubicBezTo>
                  <a:pt x="351711" y="196713"/>
                  <a:pt x="342533" y="203774"/>
                  <a:pt x="333375" y="210643"/>
                </a:cubicBezTo>
                <a:cubicBezTo>
                  <a:pt x="317111" y="222841"/>
                  <a:pt x="300125" y="234368"/>
                  <a:pt x="285750" y="248743"/>
                </a:cubicBezTo>
                <a:cubicBezTo>
                  <a:pt x="274525" y="259968"/>
                  <a:pt x="269706" y="277097"/>
                  <a:pt x="257175" y="286843"/>
                </a:cubicBezTo>
                <a:cubicBezTo>
                  <a:pt x="240363" y="299919"/>
                  <a:pt x="219075" y="305893"/>
                  <a:pt x="200025" y="315418"/>
                </a:cubicBezTo>
                <a:lnTo>
                  <a:pt x="161925" y="372568"/>
                </a:lnTo>
                <a:lnTo>
                  <a:pt x="142875" y="401143"/>
                </a:lnTo>
                <a:cubicBezTo>
                  <a:pt x="118873" y="497153"/>
                  <a:pt x="150844" y="387422"/>
                  <a:pt x="114300" y="467818"/>
                </a:cubicBezTo>
                <a:cubicBezTo>
                  <a:pt x="103075" y="492514"/>
                  <a:pt x="96950" y="519322"/>
                  <a:pt x="85725" y="544018"/>
                </a:cubicBezTo>
                <a:cubicBezTo>
                  <a:pt x="80988" y="554440"/>
                  <a:pt x="71795" y="562354"/>
                  <a:pt x="66675" y="572593"/>
                </a:cubicBezTo>
                <a:cubicBezTo>
                  <a:pt x="53421" y="599101"/>
                  <a:pt x="37466" y="650695"/>
                  <a:pt x="28575" y="677368"/>
                </a:cubicBezTo>
                <a:cubicBezTo>
                  <a:pt x="17891" y="709421"/>
                  <a:pt x="14633" y="715254"/>
                  <a:pt x="9525" y="753568"/>
                </a:cubicBezTo>
                <a:cubicBezTo>
                  <a:pt x="5308" y="785196"/>
                  <a:pt x="3175" y="817068"/>
                  <a:pt x="0" y="848818"/>
                </a:cubicBezTo>
                <a:cubicBezTo>
                  <a:pt x="3175" y="991693"/>
                  <a:pt x="966" y="1134789"/>
                  <a:pt x="9525" y="1277443"/>
                </a:cubicBezTo>
                <a:cubicBezTo>
                  <a:pt x="10549" y="1294510"/>
                  <a:pt x="22884" y="1308945"/>
                  <a:pt x="28575" y="1325068"/>
                </a:cubicBezTo>
                <a:cubicBezTo>
                  <a:pt x="79583" y="1469590"/>
                  <a:pt x="41167" y="1401106"/>
                  <a:pt x="104775" y="1496518"/>
                </a:cubicBezTo>
                <a:lnTo>
                  <a:pt x="123825" y="1525093"/>
                </a:lnTo>
                <a:cubicBezTo>
                  <a:pt x="130175" y="1534618"/>
                  <a:pt x="133350" y="1547318"/>
                  <a:pt x="142875" y="1553668"/>
                </a:cubicBezTo>
                <a:cubicBezTo>
                  <a:pt x="161925" y="1566368"/>
                  <a:pt x="179547" y="1581529"/>
                  <a:pt x="200025" y="1591768"/>
                </a:cubicBezTo>
                <a:cubicBezTo>
                  <a:pt x="212725" y="1598118"/>
                  <a:pt x="226084" y="1603293"/>
                  <a:pt x="238125" y="1610818"/>
                </a:cubicBezTo>
                <a:cubicBezTo>
                  <a:pt x="251587" y="1619232"/>
                  <a:pt x="262442" y="1631517"/>
                  <a:pt x="276225" y="1639393"/>
                </a:cubicBezTo>
                <a:cubicBezTo>
                  <a:pt x="284942" y="1644374"/>
                  <a:pt x="295820" y="1644428"/>
                  <a:pt x="304800" y="1648918"/>
                </a:cubicBezTo>
                <a:cubicBezTo>
                  <a:pt x="315039" y="1654038"/>
                  <a:pt x="323136" y="1662848"/>
                  <a:pt x="333375" y="1667968"/>
                </a:cubicBezTo>
                <a:cubicBezTo>
                  <a:pt x="348600" y="1675581"/>
                  <a:pt x="385808" y="1682949"/>
                  <a:pt x="400050" y="1687018"/>
                </a:cubicBezTo>
                <a:cubicBezTo>
                  <a:pt x="466548" y="1706017"/>
                  <a:pt x="381512" y="1689813"/>
                  <a:pt x="495300" y="1706068"/>
                </a:cubicBezTo>
                <a:cubicBezTo>
                  <a:pt x="516638" y="1713181"/>
                  <a:pt x="539763" y="1721701"/>
                  <a:pt x="561975" y="1725118"/>
                </a:cubicBezTo>
                <a:cubicBezTo>
                  <a:pt x="590392" y="1729490"/>
                  <a:pt x="619125" y="1731468"/>
                  <a:pt x="647700" y="1734643"/>
                </a:cubicBezTo>
                <a:lnTo>
                  <a:pt x="1409700" y="1725118"/>
                </a:lnTo>
                <a:cubicBezTo>
                  <a:pt x="1422787" y="1724806"/>
                  <a:pt x="1435261" y="1719355"/>
                  <a:pt x="1447800" y="1715593"/>
                </a:cubicBezTo>
                <a:cubicBezTo>
                  <a:pt x="1470027" y="1708925"/>
                  <a:pt x="1529852" y="1688854"/>
                  <a:pt x="1552575" y="1677493"/>
                </a:cubicBezTo>
                <a:cubicBezTo>
                  <a:pt x="1569134" y="1669214"/>
                  <a:pt x="1584501" y="1658730"/>
                  <a:pt x="1600200" y="1648918"/>
                </a:cubicBezTo>
                <a:cubicBezTo>
                  <a:pt x="1609908" y="1642851"/>
                  <a:pt x="1618536" y="1634988"/>
                  <a:pt x="1628775" y="1629868"/>
                </a:cubicBezTo>
                <a:cubicBezTo>
                  <a:pt x="1637755" y="1625378"/>
                  <a:pt x="1648370" y="1624833"/>
                  <a:pt x="1657350" y="1620343"/>
                </a:cubicBezTo>
                <a:cubicBezTo>
                  <a:pt x="1667589" y="1615223"/>
                  <a:pt x="1675464" y="1605942"/>
                  <a:pt x="1685925" y="1601293"/>
                </a:cubicBezTo>
                <a:cubicBezTo>
                  <a:pt x="1704275" y="1593138"/>
                  <a:pt x="1724725" y="1590398"/>
                  <a:pt x="1743075" y="1582243"/>
                </a:cubicBezTo>
                <a:cubicBezTo>
                  <a:pt x="1853862" y="1533004"/>
                  <a:pt x="1696012" y="1588406"/>
                  <a:pt x="1800225" y="1553668"/>
                </a:cubicBezTo>
                <a:cubicBezTo>
                  <a:pt x="1908888" y="1445005"/>
                  <a:pt x="1785809" y="1556725"/>
                  <a:pt x="1866900" y="1506043"/>
                </a:cubicBezTo>
                <a:cubicBezTo>
                  <a:pt x="1961036" y="1447208"/>
                  <a:pt x="1871449" y="1490725"/>
                  <a:pt x="1952625" y="1429843"/>
                </a:cubicBezTo>
                <a:cubicBezTo>
                  <a:pt x="1963984" y="1421324"/>
                  <a:pt x="1978025" y="1417143"/>
                  <a:pt x="1990725" y="1410793"/>
                </a:cubicBezTo>
                <a:cubicBezTo>
                  <a:pt x="2009775" y="1385393"/>
                  <a:pt x="2025424" y="1357044"/>
                  <a:pt x="2047875" y="1334593"/>
                </a:cubicBezTo>
                <a:cubicBezTo>
                  <a:pt x="2054975" y="1327493"/>
                  <a:pt x="2068737" y="1331496"/>
                  <a:pt x="2076450" y="1325068"/>
                </a:cubicBezTo>
                <a:cubicBezTo>
                  <a:pt x="2088646" y="1314905"/>
                  <a:pt x="2094571" y="1298915"/>
                  <a:pt x="2105025" y="1286968"/>
                </a:cubicBezTo>
                <a:cubicBezTo>
                  <a:pt x="2116852" y="1273451"/>
                  <a:pt x="2129488" y="1260557"/>
                  <a:pt x="2143125" y="1248868"/>
                </a:cubicBezTo>
                <a:cubicBezTo>
                  <a:pt x="2151817" y="1241418"/>
                  <a:pt x="2163605" y="1237913"/>
                  <a:pt x="2171700" y="1229818"/>
                </a:cubicBezTo>
                <a:cubicBezTo>
                  <a:pt x="2182925" y="1218593"/>
                  <a:pt x="2189548" y="1203420"/>
                  <a:pt x="2200275" y="1191718"/>
                </a:cubicBezTo>
                <a:cubicBezTo>
                  <a:pt x="2224548" y="1165239"/>
                  <a:pt x="2251075" y="1140918"/>
                  <a:pt x="2276475" y="1115518"/>
                </a:cubicBezTo>
                <a:cubicBezTo>
                  <a:pt x="2289175" y="1102818"/>
                  <a:pt x="2305334" y="1092819"/>
                  <a:pt x="2314575" y="1077418"/>
                </a:cubicBezTo>
                <a:cubicBezTo>
                  <a:pt x="2351318" y="1016180"/>
                  <a:pt x="2332042" y="1044604"/>
                  <a:pt x="2371725" y="991693"/>
                </a:cubicBezTo>
                <a:cubicBezTo>
                  <a:pt x="2393167" y="927367"/>
                  <a:pt x="2368424" y="1006548"/>
                  <a:pt x="2390775" y="905968"/>
                </a:cubicBezTo>
                <a:cubicBezTo>
                  <a:pt x="2392953" y="896167"/>
                  <a:pt x="2397658" y="887079"/>
                  <a:pt x="2400300" y="877393"/>
                </a:cubicBezTo>
                <a:cubicBezTo>
                  <a:pt x="2407189" y="852134"/>
                  <a:pt x="2415046" y="827018"/>
                  <a:pt x="2419350" y="801193"/>
                </a:cubicBezTo>
                <a:cubicBezTo>
                  <a:pt x="2426243" y="759836"/>
                  <a:pt x="2429525" y="736356"/>
                  <a:pt x="2438400" y="696418"/>
                </a:cubicBezTo>
                <a:cubicBezTo>
                  <a:pt x="2441240" y="683639"/>
                  <a:pt x="2444750" y="671018"/>
                  <a:pt x="2447925" y="658318"/>
                </a:cubicBezTo>
                <a:cubicBezTo>
                  <a:pt x="2451100" y="610693"/>
                  <a:pt x="2457450" y="563174"/>
                  <a:pt x="2457450" y="515443"/>
                </a:cubicBezTo>
                <a:cubicBezTo>
                  <a:pt x="2457450" y="462888"/>
                  <a:pt x="2466156" y="384176"/>
                  <a:pt x="2428875" y="334468"/>
                </a:cubicBezTo>
                <a:cubicBezTo>
                  <a:pt x="2411425" y="311202"/>
                  <a:pt x="2387398" y="291717"/>
                  <a:pt x="2362200" y="277318"/>
                </a:cubicBezTo>
                <a:cubicBezTo>
                  <a:pt x="2349872" y="270273"/>
                  <a:pt x="2336512" y="265164"/>
                  <a:pt x="2324100" y="258268"/>
                </a:cubicBezTo>
                <a:cubicBezTo>
                  <a:pt x="2307916" y="249277"/>
                  <a:pt x="2293034" y="237972"/>
                  <a:pt x="2276475" y="229693"/>
                </a:cubicBezTo>
                <a:cubicBezTo>
                  <a:pt x="2267495" y="225203"/>
                  <a:pt x="2257301" y="223693"/>
                  <a:pt x="2247900" y="220168"/>
                </a:cubicBezTo>
                <a:cubicBezTo>
                  <a:pt x="2222238" y="210545"/>
                  <a:pt x="2198124" y="198800"/>
                  <a:pt x="2171700" y="191593"/>
                </a:cubicBezTo>
                <a:cubicBezTo>
                  <a:pt x="2146441" y="184704"/>
                  <a:pt x="2118918" y="184252"/>
                  <a:pt x="2095500" y="172543"/>
                </a:cubicBezTo>
                <a:cubicBezTo>
                  <a:pt x="1949755" y="99670"/>
                  <a:pt x="2092507" y="165195"/>
                  <a:pt x="1885950" y="96343"/>
                </a:cubicBezTo>
                <a:cubicBezTo>
                  <a:pt x="1721358" y="41479"/>
                  <a:pt x="2010409" y="116592"/>
                  <a:pt x="1790700" y="67768"/>
                </a:cubicBezTo>
                <a:cubicBezTo>
                  <a:pt x="1780899" y="65590"/>
                  <a:pt x="1771811" y="60885"/>
                  <a:pt x="1762125" y="58243"/>
                </a:cubicBezTo>
                <a:lnTo>
                  <a:pt x="1647825" y="29668"/>
                </a:lnTo>
                <a:cubicBezTo>
                  <a:pt x="1635125" y="26493"/>
                  <a:pt x="1622562" y="22710"/>
                  <a:pt x="1609725" y="20143"/>
                </a:cubicBezTo>
                <a:cubicBezTo>
                  <a:pt x="1562118" y="10622"/>
                  <a:pt x="1528091" y="2386"/>
                  <a:pt x="1476375" y="1093"/>
                </a:cubicBezTo>
                <a:cubicBezTo>
                  <a:pt x="1377981" y="-1367"/>
                  <a:pt x="1279525" y="1093"/>
                  <a:pt x="1181100" y="1093"/>
                </a:cubicBez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NZ" dirty="0"/>
          </a:p>
        </p:txBody>
      </p:sp>
      <p:sp>
        <p:nvSpPr>
          <p:cNvPr id="4" name="Rectangle 3"/>
          <p:cNvSpPr/>
          <p:nvPr/>
        </p:nvSpPr>
        <p:spPr>
          <a:xfrm>
            <a:off x="2841157" y="1276380"/>
            <a:ext cx="1729962" cy="923330"/>
          </a:xfrm>
          <a:prstGeom prst="rect">
            <a:avLst/>
          </a:prstGeom>
          <a:noFill/>
        </p:spPr>
        <p:txBody>
          <a:bodyPr wrap="none" lIns="91440" tIns="45720" rIns="91440" bIns="45720">
            <a:spAutoFit/>
          </a:bodyPr>
          <a:lstStyle/>
          <a:p>
            <a:pPr algn="ctr"/>
            <a:r>
              <a:rPr lang="en-US" sz="5400" b="1" dirty="0" smtClean="0">
                <a:ln w="6600">
                  <a:solidFill>
                    <a:schemeClr val="accent2"/>
                  </a:solidFill>
                  <a:prstDash val="solid"/>
                </a:ln>
                <a:solidFill>
                  <a:srgbClr val="FFFFFF"/>
                </a:solidFill>
                <a:effectLst>
                  <a:outerShdw dist="38100" dir="2700000" algn="tl" rotWithShape="0">
                    <a:schemeClr val="accent2"/>
                  </a:outerShdw>
                </a:effectLst>
              </a:rPr>
              <a:t>SaaS</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6" name="Rectangle 5"/>
          <p:cNvSpPr/>
          <p:nvPr/>
        </p:nvSpPr>
        <p:spPr>
          <a:xfrm>
            <a:off x="3087763" y="4233565"/>
            <a:ext cx="3968266" cy="923330"/>
          </a:xfrm>
          <a:prstGeom prst="rect">
            <a:avLst/>
          </a:prstGeom>
          <a:noFill/>
        </p:spPr>
        <p:txBody>
          <a:bodyPr wrap="none" lIns="91440" tIns="45720" rIns="91440" bIns="45720">
            <a:spAutoFit/>
          </a:bodyPr>
          <a:lstStyle/>
          <a:p>
            <a:pPr algn="ctr"/>
            <a:r>
              <a:rPr lang="en-US" sz="5400" b="1" dirty="0" smtClean="0">
                <a:ln w="6600">
                  <a:solidFill>
                    <a:schemeClr val="accent2"/>
                  </a:solidFill>
                  <a:prstDash val="solid"/>
                </a:ln>
                <a:solidFill>
                  <a:srgbClr val="FFFFFF"/>
                </a:solidFill>
                <a:effectLst>
                  <a:outerShdw dist="38100" dir="2700000" algn="tl" rotWithShape="0">
                    <a:schemeClr val="accent2"/>
                  </a:outerShdw>
                </a:effectLst>
              </a:rPr>
              <a:t>On</a:t>
            </a:r>
            <a:r>
              <a:rPr lang="en-US" sz="5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en-US" sz="5400" b="1" dirty="0" smtClean="0">
                <a:ln w="6600">
                  <a:solidFill>
                    <a:schemeClr val="accent2"/>
                  </a:solidFill>
                  <a:prstDash val="solid"/>
                </a:ln>
                <a:solidFill>
                  <a:srgbClr val="FFFFFF"/>
                </a:solidFill>
                <a:effectLst>
                  <a:outerShdw dist="38100" dir="2700000" algn="tl" rotWithShape="0">
                    <a:schemeClr val="accent2"/>
                  </a:outerShdw>
                </a:effectLst>
              </a:rPr>
              <a:t>Premise</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Rectangle 6"/>
          <p:cNvSpPr/>
          <p:nvPr/>
        </p:nvSpPr>
        <p:spPr>
          <a:xfrm>
            <a:off x="4424772" y="1999060"/>
            <a:ext cx="3337837" cy="1754326"/>
          </a:xfrm>
          <a:prstGeom prst="rect">
            <a:avLst/>
          </a:prstGeom>
          <a:noFill/>
        </p:spPr>
        <p:txBody>
          <a:bodyPr wrap="none" lIns="91440" tIns="45720" rIns="91440" bIns="45720">
            <a:spAutoFit/>
          </a:bodyPr>
          <a:lstStyle/>
          <a:p>
            <a:pPr algn="ctr"/>
            <a:r>
              <a:rPr lang="en-US" sz="5400" b="1" dirty="0" smtClean="0">
                <a:ln w="6600">
                  <a:solidFill>
                    <a:schemeClr val="accent2"/>
                  </a:solidFill>
                  <a:prstDash val="solid"/>
                </a:ln>
                <a:solidFill>
                  <a:srgbClr val="FFFFFF"/>
                </a:solidFill>
                <a:effectLst>
                  <a:outerShdw dist="38100" dir="2700000" algn="tl" rotWithShape="0">
                    <a:schemeClr val="accent2"/>
                  </a:outerShdw>
                </a:effectLst>
              </a:rPr>
              <a:t>Microsoft</a:t>
            </a:r>
          </a:p>
          <a:p>
            <a:pPr algn="ctr"/>
            <a:r>
              <a:rPr lang="en-US" sz="5400" b="1" dirty="0" smtClean="0">
                <a:ln w="6600">
                  <a:solidFill>
                    <a:schemeClr val="accent2"/>
                  </a:solidFill>
                  <a:prstDash val="solid"/>
                </a:ln>
                <a:solidFill>
                  <a:srgbClr val="FFFFFF"/>
                </a:solidFill>
                <a:effectLst>
                  <a:outerShdw dist="38100" dir="2700000" algn="tl" rotWithShape="0">
                    <a:schemeClr val="accent2"/>
                  </a:outerShdw>
                </a:effectLst>
              </a:rPr>
              <a:t>Azure</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Rectangle 7"/>
          <p:cNvSpPr/>
          <p:nvPr/>
        </p:nvSpPr>
        <p:spPr>
          <a:xfrm>
            <a:off x="7513229" y="3507219"/>
            <a:ext cx="2958182" cy="923330"/>
          </a:xfrm>
          <a:prstGeom prst="rect">
            <a:avLst/>
          </a:prstGeom>
          <a:noFill/>
        </p:spPr>
        <p:txBody>
          <a:bodyPr wrap="none" lIns="91440" tIns="45720" rIns="91440" bIns="45720">
            <a:spAutoFit/>
          </a:bodyPr>
          <a:lstStyle/>
          <a:p>
            <a:pPr algn="ctr"/>
            <a:r>
              <a:rPr lang="en-US" sz="5400" b="1" dirty="0" smtClean="0">
                <a:ln w="6600">
                  <a:solidFill>
                    <a:schemeClr val="accent2"/>
                  </a:solidFill>
                  <a:prstDash val="solid"/>
                </a:ln>
                <a:solidFill>
                  <a:srgbClr val="FFFFFF"/>
                </a:solidFill>
                <a:effectLst>
                  <a:outerShdw dist="38100" dir="2700000" algn="tl" rotWithShape="0">
                    <a:schemeClr val="accent2"/>
                  </a:outerShdw>
                </a:effectLst>
              </a:rPr>
              <a:t>Partners</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993925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7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700"/>
                            </p:stCondLst>
                            <p:childTnLst>
                              <p:par>
                                <p:cTn id="11" presetID="1" presetClass="entr" presetSubtype="0" fill="hold" grpId="0" nodeType="afterEffect">
                                  <p:stCondLst>
                                    <p:cond delay="80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80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Rectangle 3"/>
          <p:cNvSpPr/>
          <p:nvPr/>
        </p:nvSpPr>
        <p:spPr bwMode="auto">
          <a:xfrm>
            <a:off x="-23162" y="372261"/>
            <a:ext cx="12440339" cy="1684422"/>
          </a:xfrm>
          <a:prstGeom prst="rect">
            <a:avLst/>
          </a:prstGeom>
          <a:solidFill>
            <a:srgbClr val="505050">
              <a:alpha val="6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5400" spc="-100" dirty="0" smtClean="0">
                <a:gradFill>
                  <a:gsLst>
                    <a:gs pos="0">
                      <a:srgbClr val="FFFFFF"/>
                    </a:gs>
                    <a:gs pos="100000">
                      <a:srgbClr val="FFFFFF"/>
                    </a:gs>
                  </a:gsLst>
                  <a:lin ang="5400000" scaled="0"/>
                </a:gradFill>
                <a:latin typeface="+mj-lt"/>
                <a:ea typeface="Segoe UI" pitchFamily="34" charset="0"/>
                <a:cs typeface="Segoe UI" pitchFamily="34" charset="0"/>
              </a:rPr>
              <a:t>Distributed applications require robust integration, failure to do so results in…</a:t>
            </a:r>
          </a:p>
        </p:txBody>
      </p:sp>
    </p:spTree>
    <p:extLst>
      <p:ext uri="{BB962C8B-B14F-4D97-AF65-F5344CB8AC3E}">
        <p14:creationId xmlns:p14="http://schemas.microsoft.com/office/powerpoint/2010/main" val="144266168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304800"/>
            <a:ext cx="12436475" cy="7772797"/>
          </a:xfrm>
          <a:prstGeom prst="rect">
            <a:avLst/>
          </a:prstGeom>
        </p:spPr>
      </p:pic>
      <p:pic>
        <p:nvPicPr>
          <p:cNvPr id="5"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965" b="93868" l="2297" r="98498">
                        <a14:foregroundMark x1="16078" y1="68632" x2="16078" y2="68632"/>
                        <a14:foregroundMark x1="14841" y1="67925" x2="14841" y2="67925"/>
                        <a14:foregroundMark x1="13604" y1="68750" x2="13604" y2="68750"/>
                        <a14:foregroundMark x1="13428" y1="67807" x2="13428" y2="67807"/>
                        <a14:foregroundMark x1="13604" y1="71344" x2="13604" y2="71344"/>
                        <a14:foregroundMark x1="15194" y1="74057" x2="15194" y2="74057"/>
                        <a14:foregroundMark x1="13074" y1="71993" x2="13074" y2="71993"/>
                        <a14:foregroundMark x1="12014" y1="71285" x2="12014" y2="71285"/>
                        <a14:foregroundMark x1="12544" y1="69281" x2="12544" y2="69281"/>
                        <a14:foregroundMark x1="15106" y1="77771" x2="15106" y2="77771"/>
                        <a14:foregroundMark x1="14929" y1="80483" x2="14929" y2="80483"/>
                        <a14:foregroundMark x1="12279" y1="74057" x2="12279" y2="74057"/>
                        <a14:foregroundMark x1="12191" y1="77182" x2="12191" y2="77182"/>
                        <a14:foregroundMark x1="11837" y1="76887" x2="11837" y2="76887"/>
                        <a14:foregroundMark x1="13428" y1="81545" x2="13428" y2="81545"/>
                        <a14:foregroundMark x1="11926" y1="79717" x2="11926" y2="79717"/>
                        <a14:foregroundMark x1="12633" y1="82252" x2="12633" y2="82252"/>
                        <a14:foregroundMark x1="84717" y1="80366" x2="84717" y2="80366"/>
                        <a14:foregroundMark x1="74912" y1="74941" x2="74912" y2="74941"/>
                        <a14:foregroundMark x1="30035" y1="68809" x2="30035" y2="68809"/>
                        <a14:backgroundMark x1="22085" y1="88915" x2="22085" y2="88915"/>
                        <a14:backgroundMark x1="46643" y1="87795" x2="46643" y2="87795"/>
                        <a14:backgroundMark x1="46643" y1="85790" x2="46643" y2="85790"/>
                        <a14:backgroundMark x1="67314" y1="88031" x2="67314" y2="88031"/>
                        <a14:backgroundMark x1="75530" y1="88620" x2="75530" y2="88620"/>
                        <a14:backgroundMark x1="51678" y1="84257" x2="51678" y2="84257"/>
                      </a14:backgroundRemoval>
                    </a14:imgEffect>
                  </a14:imgLayer>
                </a14:imgProps>
              </a:ext>
              <a:ext uri="{28A0092B-C50C-407E-A947-70E740481C1C}">
                <a14:useLocalDpi xmlns:a14="http://schemas.microsoft.com/office/drawing/2010/main" val="0"/>
              </a:ext>
            </a:extLst>
          </a:blip>
          <a:srcRect/>
          <a:stretch>
            <a:fillRect/>
          </a:stretch>
        </p:blipFill>
        <p:spPr bwMode="auto">
          <a:xfrm>
            <a:off x="3272001" y="-1190540"/>
            <a:ext cx="5892471" cy="882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3864" y="5107062"/>
            <a:ext cx="12440339" cy="1684422"/>
          </a:xfrm>
          <a:prstGeom prst="rect">
            <a:avLst/>
          </a:prstGeom>
          <a:solidFill>
            <a:srgbClr val="505050">
              <a:alpha val="6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Simian army style outages</a:t>
            </a:r>
          </a:p>
          <a:p>
            <a:pPr algn="ctr" defTabSz="932472" fontAlgn="base">
              <a:lnSpc>
                <a:spcPct val="90000"/>
              </a:lnSpc>
              <a:spcBef>
                <a:spcPct val="0"/>
              </a:spcBef>
              <a:spcAft>
                <a:spcPct val="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(look it up)</a:t>
            </a:r>
          </a:p>
        </p:txBody>
      </p:sp>
    </p:spTree>
    <p:extLst>
      <p:ext uri="{BB962C8B-B14F-4D97-AF65-F5344CB8AC3E}">
        <p14:creationId xmlns:p14="http://schemas.microsoft.com/office/powerpoint/2010/main" val="3268736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863" b="12448"/>
          <a:stretch/>
        </p:blipFill>
        <p:spPr bwMode="auto">
          <a:xfrm>
            <a:off x="0" y="-1"/>
            <a:ext cx="12486522"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23162" y="372261"/>
            <a:ext cx="12440339" cy="1684422"/>
          </a:xfrm>
          <a:prstGeom prst="rect">
            <a:avLst/>
          </a:prstGeom>
          <a:solidFill>
            <a:srgbClr val="505050">
              <a:alpha val="6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5400" spc="-100" dirty="0" smtClean="0">
                <a:gradFill>
                  <a:gsLst>
                    <a:gs pos="0">
                      <a:srgbClr val="FFFFFF"/>
                    </a:gs>
                    <a:gs pos="100000">
                      <a:srgbClr val="FFFFFF"/>
                    </a:gs>
                  </a:gsLst>
                  <a:lin ang="5400000" scaled="0"/>
                </a:gradFill>
                <a:latin typeface="+mj-lt"/>
                <a:ea typeface="Segoe UI" pitchFamily="34" charset="0"/>
                <a:cs typeface="Segoe UI" pitchFamily="34" charset="0"/>
              </a:rPr>
              <a:t>Integration also enables load distribution, load levelling and sharding for scale out</a:t>
            </a:r>
          </a:p>
        </p:txBody>
      </p:sp>
    </p:spTree>
    <p:extLst>
      <p:ext uri="{BB962C8B-B14F-4D97-AF65-F5344CB8AC3E}">
        <p14:creationId xmlns:p14="http://schemas.microsoft.com/office/powerpoint/2010/main" val="363057380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erver and Cloud 2013">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TS_Guthrie_Nov2013_v2" id="{A87BF6FE-E950-41C7-B420-9B3F08486BA4}" vid="{6BE8BEB3-1B29-4B00-942A-973C6622C041}"/>
    </a:ext>
  </a:extLst>
</a:theme>
</file>

<file path=ppt/theme/theme2.xml><?xml version="1.0" encoding="utf-8"?>
<a:theme xmlns:a="http://schemas.openxmlformats.org/drawingml/2006/main" name="MSVID_Dark_Cyan_16x9_2012-08-18">
  <a:themeElements>
    <a:clrScheme name="Product brand - Blue and Cyan">
      <a:dk1>
        <a:srgbClr val="505050"/>
      </a:dk1>
      <a:lt1>
        <a:srgbClr val="FFFFFF"/>
      </a:lt1>
      <a:dk2>
        <a:srgbClr val="002050"/>
      </a:dk2>
      <a:lt2>
        <a:srgbClr val="A1D8F1"/>
      </a:lt2>
      <a:accent1>
        <a:srgbClr val="0072C6"/>
      </a:accent1>
      <a:accent2>
        <a:srgbClr val="68217A"/>
      </a:accent2>
      <a:accent3>
        <a:srgbClr val="008272"/>
      </a:accent3>
      <a:accent4>
        <a:srgbClr val="B4009E"/>
      </a:accent4>
      <a:accent5>
        <a:srgbClr val="4668C5"/>
      </a:accent5>
      <a:accent6>
        <a:srgbClr val="442359"/>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KCDoc" ma:contentTypeID="0x0101000E4CB7077FEE4FF7AE86D4A500EEC7800300C6CD36C6B4DAA64EAACFCCF5D9298AA000B09CC05C6355444CB49B4B62F83D23B8" ma:contentTypeVersion="30" ma:contentTypeDescription="" ma:contentTypeScope="" ma:versionID="61c132e291c6eda374162ebe3fd9c0e8">
  <xsd:schema xmlns:xsd="http://www.w3.org/2001/XMLSchema" xmlns:xs="http://www.w3.org/2001/XMLSchema" xmlns:p="http://schemas.microsoft.com/office/2006/metadata/properties" xmlns:ns1="http://schemas.microsoft.com/sharepoint/v3" xmlns:ns2="230e9df3-be65-4c73-a93b-d1236ebd677e" xmlns:ns3="ad820760-4664-4be3-bee2-f8b9a6708b4c" xmlns:ns4="http://schemas.microsoft.com/sharepoint/v4" targetNamespace="http://schemas.microsoft.com/office/2006/metadata/properties" ma:root="true" ma:fieldsID="48c7536c0afe49a9af00e4c8a05c7acf" ns1:_="" ns2:_="" ns3:_="" ns4:_="">
    <xsd:import namespace="http://schemas.microsoft.com/sharepoint/v3"/>
    <xsd:import namespace="230e9df3-be65-4c73-a93b-d1236ebd677e"/>
    <xsd:import namespace="ad820760-4664-4be3-bee2-f8b9a6708b4c"/>
    <xsd:import namespace="http://schemas.microsoft.com/sharepoint/v4"/>
    <xsd:element name="properties">
      <xsd:complexType>
        <xsd:sequence>
          <xsd:element name="documentManagement">
            <xsd:complexType>
              <xsd:all>
                <xsd:element ref="ns2:DocumentDescription" minOccurs="0"/>
                <xsd:element ref="ns3:PublishDate" minOccurs="0"/>
                <xsd:element ref="ns1:PublishingExpirationDate" minOccurs="0"/>
                <xsd:element ref="ns1:PublishingPageContent" minOccurs="0"/>
                <xsd:element ref="ns2:Thumbnail1" minOccurs="0"/>
                <xsd:element ref="ns1:AverageRating" minOccurs="0"/>
                <xsd:element ref="ns1:RatingCount" minOccurs="0"/>
                <xsd:element ref="ns2:_dlc_DocId" minOccurs="0"/>
                <xsd:element ref="ns2:_dlc_DocIdUrl" minOccurs="0"/>
                <xsd:element ref="ns2:_dlc_DocIdPersistId" minOccurs="0"/>
                <xsd:element ref="ns2:od9986d31974458fb3007746ec0bce5f" minOccurs="0"/>
                <xsd:element ref="ns2:hd9637eefc984b85b6097c6374e15725" minOccurs="0"/>
                <xsd:element ref="ns1:RoutingRuleDescription" minOccurs="0"/>
                <xsd:element ref="ns2:TaxCatchAllLabel" minOccurs="0"/>
                <xsd:element ref="ns2:TaxCatchAll" minOccurs="0"/>
                <xsd:element ref="ns2:mb88723863e1404388ba3733387d48df" minOccurs="0"/>
                <xsd:element ref="ns2:Owner" minOccurs="0"/>
                <xsd:element ref="ns2:b60f8d2dbb984f349d80d8196897f4d3" minOccurs="0"/>
                <xsd:element ref="ns2:i1b478372f814787abd313030b81fcb2" minOccurs="0"/>
                <xsd:element ref="ns2:m6c7b4717b6346e6a075a59dd47eac69" minOccurs="0"/>
                <xsd:element ref="ns2:bf80e81150e248c48aa8cffdf0021a1f" minOccurs="0"/>
                <xsd:element ref="ns2:l3c3ea61849e4288a8acc49bb5388e8c" minOccurs="0"/>
                <xsd:element ref="ns2:i0d941ee1e744ffea7aeee9924c91cbb" minOccurs="0"/>
                <xsd:element ref="ns2:LCA_x0020_Approved" minOccurs="0"/>
                <xsd:element ref="ns2:k21a64daf20d4502b2796a1c6b8ce6c8" minOccurs="0"/>
                <xsd:element ref="ns2:ef109fd36bcf4bcd9dd945731030600b" minOccurs="0"/>
                <xsd:element ref="ns2:kf34bcdc8fc34e479d3f94c6210e8e27" minOccurs="0"/>
                <xsd:element ref="ns2:ec5b2ad5c27b45fb8a00a1f27c7ce1ae" minOccurs="0"/>
                <xsd:element ref="ns2:Expire_x0020_Review" minOccurs="0"/>
                <xsd:element ref="ns2:ConfidentialityTaxHTField0" minOccurs="0"/>
                <xsd:element ref="ns2:k20e0dfa74bf4e44818db03027b0ccd8" minOccurs="0"/>
                <xsd:element ref="ns2:eb54ac91059940029a3cc8a4ff5af673" minOccurs="0"/>
                <xsd:element ref="ns4:IconOverlay" minOccurs="0"/>
                <xsd:element ref="ns2:TaxKeywordTaxHTField" minOccurs="0"/>
                <xsd:element ref="ns3:DocumentSetKcId" minOccurs="0"/>
                <xsd:element ref="ns3:CoOwner" minOccurs="0"/>
                <xsd:element ref="ns3:ApplyWorkflowRul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ExpirationDate" ma:index="4" nillable="true" ma:displayName="Scheduling End Date" ma:internalName="PublishingExpirationDate">
      <xsd:simpleType>
        <xsd:restriction base="dms:Unknown"/>
      </xsd:simpleType>
    </xsd:element>
    <xsd:element name="PublishingPageContent" ma:index="8" nillable="true" ma:displayName="Page Content" ma:internalName="PublishingPageContent">
      <xsd:simpleType>
        <xsd:restriction base="dms:Unknown"/>
      </xsd:simpleType>
    </xsd:element>
    <xsd:element name="AverageRating" ma:index="10" nillable="true" ma:displayName="Rating (0-5)" ma:decimals="2" ma:description="Average value of all the ratings that have been submitted" ma:internalName="AverageRating" ma:readOnly="true">
      <xsd:simpleType>
        <xsd:restriction base="dms:Number"/>
      </xsd:simpleType>
    </xsd:element>
    <xsd:element name="RatingCount" ma:index="11" nillable="true" ma:displayName="Number of Ratings" ma:decimals="0" ma:description="Number of ratings submitted" ma:internalName="RatingCount" ma:readOnly="true">
      <xsd:simpleType>
        <xsd:restriction base="dms:Number"/>
      </xsd:simpleType>
    </xsd:element>
    <xsd:element name="RoutingRuleDescription" ma:index="20" nillable="true" ma:displayName="Description"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2" nillable="true" ma:displayName="DocumentDescription" ma:description="Alternate description for documents that can be used for display." ma:internalName="DocumentDescription">
      <xsd:simpleType>
        <xsd:restriction base="dms:Note">
          <xsd:maxLength value="255"/>
        </xsd:restriction>
      </xsd:simpleType>
    </xsd:element>
    <xsd:element name="Thumbnail1" ma:index="9"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13" nillable="true" ma:displayName="Document ID Value" ma:description="The value of the document ID assigned to this item." ma:indexed="true" ma:internalName="_dlc_DocId" ma:readOnly="true">
      <xsd:simpleType>
        <xsd:restriction base="dms:Text"/>
      </xsd:simpleType>
    </xsd:element>
    <xsd:element name="_dlc_DocIdUrl" ma:index="1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5" nillable="true" ma:displayName="Persist ID" ma:description="Keep ID on add." ma:hidden="true" ma:internalName="_dlc_DocIdPersistId" ma:readOnly="true">
      <xsd:simpleType>
        <xsd:restriction base="dms:Boolean"/>
      </xsd:simpleType>
    </xsd:element>
    <xsd:element name="od9986d31974458fb3007746ec0bce5f" ma:index="17"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hd9637eefc984b85b6097c6374e15725" ma:index="19" nillable="true" ma:taxonomy="true" ma:internalName="hd9637eefc984b85b6097c6374e15725" ma:taxonomyFieldName="ItemType" ma:displayName="SMSG Item Type" ma:readOnly="fals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TaxCatchAllLabel" ma:index="21" nillable="true" ma:displayName="Taxonomy Catch All Column1" ma:hidden="true" ma:list="{341bdb36-d19b-4bce-9fa6-6145346cf024}" ma:internalName="TaxCatchAllLabel" ma:readOnly="true" ma:showField="CatchAllDataLabel"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TaxCatchAll" ma:index="23" nillable="true" ma:displayName="Taxonomy Catch All Column" ma:hidden="true" ma:list="{341bdb36-d19b-4bce-9fa6-6145346cf024}" ma:internalName="TaxCatchAll" ma:showField="CatchAllData"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mb88723863e1404388ba3733387d48df" ma:index="24" nillable="true" ma:taxonomy="true" ma:internalName="mb88723863e1404388ba3733387d48df" ma:taxonomyFieldName="Audiences" ma:displayName="SMSG Customer Audiences" ma:readOnly="false"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Owner" ma:index="26" nillable="true" ma:displayName="Owner" ma:description="Must be an FTE" ma:indexed="true" ma:list="UserInfo" ma:SharePointGroup="0" ma:internalName="Owner" ma:readOnly="false" ma:showField="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b60f8d2dbb984f349d80d8196897f4d3" ma:index="27" nillable="true" ma:taxonomy="true" ma:internalName="b60f8d2dbb984f349d80d8196897f4d3" ma:taxonomyFieldName="Roles" ma:displayName="SMSG Roles" ma:readOnly="false"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i1b478372f814787abd313030b81fcb2" ma:index="29" nillable="true" ma:taxonomy="true" ma:internalName="i1b478372f814787abd313030b81fcb2" ma:taxonomyFieldName="ActivitiesAndPrograms" ma:displayName="SMSG Activities &amp; Programs" ma:readOnly="false"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m6c7b4717b6346e6a075a59dd47eac69" ma:index="31" nillable="true" ma:taxonomy="true" ma:internalName="m6c7b4717b6346e6a075a59dd47eac69" ma:taxonomyFieldName="Topics" ma:displayName="SMSG Topics" ma:readOnly="false"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bf80e81150e248c48aa8cffdf0021a1f" ma:index="33" nillable="true" ma:taxonomy="true" ma:internalName="bf80e81150e248c48aa8cffdf0021a1f" ma:taxonomyFieldName="Products" ma:displayName="SMSG Products &amp; Technologies" ma:readOnly="false"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l3c3ea61849e4288a8acc49bb5388e8c" ma:index="35" nillable="true" ma:taxonomy="true" ma:internalName="l3c3ea61849e4288a8acc49bb5388e8c" ma:taxonomyFieldName="Groups" ma:displayName="SMSG Groups" ma:readOnly="false"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i0d941ee1e744ffea7aeee9924c91cbb" ma:index="37" nillable="true" ma:taxonomy="true" ma:internalName="i0d941ee1e744ffea7aeee9924c91cbb" ma:taxonomyFieldName="BusinessArchitecture" ma:displayName="SMSG Business Architecture" ma:readOnly="fals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LCA_x0020_Approved" ma:index="39" nillable="true" ma:displayName="LCA Approved" ma:description="This field is for the name of the person from LCA that reviewed and approved the content." ma:list="UserInfo" ma:SharePointGroup="0" ma:internalName="LCA_x0020_Approved"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21a64daf20d4502b2796a1c6b8ce6c8" ma:index="40" nillable="true" ma:taxonomy="true" ma:internalName="k21a64daf20d4502b2796a1c6b8ce6c8" ma:taxonomyFieldName="Industries" ma:displayName="SMSG Industries" ma:readOnly="false"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ef109fd36bcf4bcd9dd945731030600b" ma:index="42" nillable="true" ma:taxonomy="true" ma:internalName="ef109fd36bcf4bcd9dd945731030600b" ma:taxonomyFieldName="Region" ma:displayName="SMSG Region" ma:readOnly="false"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kf34bcdc8fc34e479d3f94c6210e8e27" ma:index="44" nillable="true" ma:taxonomy="true" ma:internalName="kf34bcdc8fc34e479d3f94c6210e8e27" ma:taxonomyFieldName="Competitors" ma:displayName="SMSG Competition" ma:readOnly="false"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ec5b2ad5c27b45fb8a00a1f27c7ce1ae" ma:index="46" nillable="true" ma:taxonomy="true" ma:internalName="ec5b2ad5c27b45fb8a00a1f27c7ce1ae" ma:taxonomyFieldName="Partners" ma:displayName="SMSG Partners" ma:readOnly="false"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Expire_x0020_Review" ma:index="48" nillable="true" ma:displayName="Expiration" ma:format="DateOnly" ma:indexed="true" ma:internalName="Expire_x0020_Review" ma:readOnly="false">
      <xsd:simpleType>
        <xsd:restriction base="dms:DateTime"/>
      </xsd:simpleType>
    </xsd:element>
    <xsd:element name="ConfidentialityTaxHTField0" ma:index="49" nillable="true" ma:taxonomy="true" ma:internalName="ConfidentialityTaxHTField0" ma:taxonomyFieldName="Confidentiality" ma:displayName="Confidentiality" ma:indexed="true" ma:readOnly="false" ma:default="1;#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k20e0dfa74bf4e44818db03027b0ccd8" ma:index="51" nillable="true" ma:taxonomy="true" ma:internalName="k20e0dfa74bf4e44818db03027b0ccd8" ma:taxonomyFieldName="Segments" ma:displayName="SMSG Customer Segments" ma:readOnly="false"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eb54ac91059940029a3cc8a4ff5af673" ma:index="53" nillable="true" ma:taxonomy="true" ma:internalName="eb54ac91059940029a3cc8a4ff5af673" ma:taxonomyFieldName="SMSGDomain" ma:displayName="SMSG Domain" ma:readOnly="false"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TaxKeywordTaxHTField" ma:index="58"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820760-4664-4be3-bee2-f8b9a6708b4c" elementFormDefault="qualified">
    <xsd:import namespace="http://schemas.microsoft.com/office/2006/documentManagement/types"/>
    <xsd:import namespace="http://schemas.microsoft.com/office/infopath/2007/PartnerControls"/>
    <xsd:element name="PublishDate" ma:index="3" nillable="true" ma:displayName="PublishDate" ma:description="Used in Blog Posts and documents." ma:format="DateOnly" ma:indexed="true" ma:internalName="PublishDate">
      <xsd:simpleType>
        <xsd:restriction base="dms:DateTime"/>
      </xsd:simpleType>
    </xsd:element>
    <xsd:element name="DocumentSetKcId" ma:index="59" nillable="true" ma:displayName="DocumentSetKcId" ma:description="Custom Column used to capture Document ID to share with DocumentSet Contents" ma:indexed="true" ma:internalName="DocumentSetKcId" ma:readOnly="false">
      <xsd:simpleType>
        <xsd:restriction base="dms:Text">
          <xsd:maxLength value="255"/>
        </xsd:restriction>
      </xsd:simpleType>
    </xsd:element>
    <xsd:element name="CoOwner" ma:index="60" nillable="true" ma:displayName="Co-Owner" ma:description="Co-Owner" ma:list="UserInfo" ma:SharePointGroup="0" ma:internalName="CoOwner" ma:readOnly="false"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pplyWorkflowRules" ma:index="61" nillable="true" ma:displayName="ApplyWorkflowRules" ma:default="Yes" ma:description="This columns is used to help to apply the workflow rules on Document Sets / Documents. by Default the Value is Yes" ma:format="Dropdown" ma:hidden="true" ma:internalName="ApplyWorkflowRules" ma:readOnly="false">
      <xsd:simpleType>
        <xsd:restriction base="dms:Choice">
          <xsd:enumeration value="Yes"/>
          <xsd:enumeration value="No"/>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55"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e385fb40-52d4-4fae-9c5b-3e8ff8a5878e" ContentTypeId="0x0101000E4CB7077FEE4FF7AE86D4A500EEC78003" PreviousValue="false"/>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DocumentDescription xmlns="230e9df3-be65-4c73-a93b-d1236ebd677e">BizTalk Integration Summit 2013 - Keynote Presentation - Scott Guthrie and Vivek Dalvi.</DocumentDescription>
    <od9986d31974458fb3007746ec0bce5f xmlns="230e9df3-be65-4c73-a93b-d1236ebd677e">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cb91f272-ce4d-4a7e-9bbf-78b58e3d188d</TermId>
        </TermInfo>
      </Terms>
    </od9986d31974458fb3007746ec0bce5f>
    <hd9637eefc984b85b6097c6374e15725 xmlns="230e9df3-be65-4c73-a93b-d1236ebd677e">
      <Terms xmlns="http://schemas.microsoft.com/office/infopath/2007/PartnerControls">
        <TermInfo xmlns="http://schemas.microsoft.com/office/infopath/2007/PartnerControls">
          <TermName xmlns="http://schemas.microsoft.com/office/infopath/2007/PartnerControls">customer presentations</TermName>
          <TermId xmlns="http://schemas.microsoft.com/office/infopath/2007/PartnerControls">18e9ae94-e321-4eea-82d2-ad5b2f470f3c</TermId>
        </TermInfo>
      </Terms>
    </hd9637eefc984b85b6097c6374e15725>
    <k20e0dfa74bf4e44818db03027b0ccd8 xmlns="230e9df3-be65-4c73-a93b-d1236ebd677e">
      <Terms xmlns="http://schemas.microsoft.com/office/infopath/2007/PartnerControls"/>
    </k20e0dfa74bf4e44818db03027b0ccd8>
    <Owner xmlns="230e9df3-be65-4c73-a93b-d1236ebd677e">
      <UserInfo>
        <DisplayName>Mark Mortimore</DisplayName>
        <AccountId>8043</AccountId>
        <AccountType/>
      </UserInfo>
    </Owner>
    <k21a64daf20d4502b2796a1c6b8ce6c8 xmlns="230e9df3-be65-4c73-a93b-d1236ebd677e">
      <Terms xmlns="http://schemas.microsoft.com/office/infopath/2007/PartnerControls"/>
    </k21a64daf20d4502b2796a1c6b8ce6c8>
    <l3c3ea61849e4288a8acc49bb5388e8c xmlns="230e9df3-be65-4c73-a93b-d1236ebd677e">
      <Terms xmlns="http://schemas.microsoft.com/office/infopath/2007/PartnerControls">
        <TermInfo xmlns="http://schemas.microsoft.com/office/infopath/2007/PartnerControls">
          <TermName xmlns="http://schemas.microsoft.com/office/infopath/2007/PartnerControls">Windows Azure Marketing</TermName>
          <TermId xmlns="http://schemas.microsoft.com/office/infopath/2007/PartnerControls">0958c357-5252-473f-8b4e-42f27525a99d</TermId>
        </TermInfo>
      </Terms>
    </l3c3ea61849e4288a8acc49bb5388e8c>
    <Expire_x0020_Review xmlns="230e9df3-be65-4c73-a93b-d1236ebd677e">2015-03-03T08:00:00+00:00</Expire_x0020_Review>
    <ConfidentialityTaxHTField0 xmlns="230e9df3-be65-4c73-a93b-d1236ebd677e">
      <Terms xmlns="http://schemas.microsoft.com/office/infopath/2007/PartnerControls">
        <TermInfo xmlns="http://schemas.microsoft.com/office/infopath/2007/PartnerControls">
          <TermName xmlns="http://schemas.microsoft.com/office/infopath/2007/PartnerControls">customer ready</TermName>
          <TermId xmlns="http://schemas.microsoft.com/office/infopath/2007/PartnerControls">8986c41d-21c5-4f8f-8a12-ea4625b46858</TermId>
        </TermInfo>
      </Terms>
    </ConfidentialityTaxHTField0>
    <ApplyWorkflowRules xmlns="ad820760-4664-4be3-bee2-f8b9a6708b4c">Yes</ApplyWorkflowRules>
    <eb54ac91059940029a3cc8a4ff5af673 xmlns="230e9df3-be65-4c73-a93b-d1236ebd677e">
      <Terms xmlns="http://schemas.microsoft.com/office/infopath/2007/PartnerControls">
        <TermInfo xmlns="http://schemas.microsoft.com/office/infopath/2007/PartnerControls">
          <TermName xmlns="http://schemas.microsoft.com/office/infopath/2007/PartnerControls">Server and Tools Business</TermName>
          <TermId xmlns="http://schemas.microsoft.com/office/infopath/2007/PartnerControls">6783548d-8609-4f97-be4a-4ca2616905a6</TermId>
        </TermInfo>
        <TermInfo xmlns="http://schemas.microsoft.com/office/infopath/2007/PartnerControls">
          <TermName xmlns="http://schemas.microsoft.com/office/infopath/2007/PartnerControls">BizTalk Domain</TermName>
          <TermId xmlns="http://schemas.microsoft.com/office/infopath/2007/PartnerControls">d18a814a-aa8a-4415-bfb2-e8de1da7d4b7</TermId>
        </TermInfo>
      </Terms>
    </eb54ac91059940029a3cc8a4ff5af673>
    <PublishingPageContent xmlns="http://schemas.microsoft.com/sharepoint/v3" xsi:nil="true"/>
    <IconOverlay xmlns="http://schemas.microsoft.com/sharepoint/v4" xsi:nil="true"/>
    <ef109fd36bcf4bcd9dd945731030600b xmlns="230e9df3-be65-4c73-a93b-d1236ebd677e">
      <Terms xmlns="http://schemas.microsoft.com/office/infopath/2007/PartnerControls"/>
    </ef109fd36bcf4bcd9dd945731030600b>
    <PublishDate xmlns="ad820760-4664-4be3-bee2-f8b9a6708b4c" xsi:nil="true"/>
    <LCA_x0020_Approved xmlns="230e9df3-be65-4c73-a93b-d1236ebd677e">
      <UserInfo>
        <DisplayName/>
        <AccountId xsi:nil="true"/>
        <AccountType/>
      </UserInfo>
    </LCA_x0020_Approved>
    <bf80e81150e248c48aa8cffdf0021a1f xmlns="230e9df3-be65-4c73-a93b-d1236ebd677e">
      <Terms xmlns="http://schemas.microsoft.com/office/infopath/2007/PartnerControls">
        <TermInfo xmlns="http://schemas.microsoft.com/office/infopath/2007/PartnerControls">
          <TermName xmlns="http://schemas.microsoft.com/office/infopath/2007/PartnerControls">Microsoft BizTalk Server</TermName>
          <TermId xmlns="http://schemas.microsoft.com/office/infopath/2007/PartnerControls">0a98c8b2-ef77-4c42-b382-34ec5e1bf50f</TermId>
        </TermInfo>
        <TermInfo xmlns="http://schemas.microsoft.com/office/infopath/2007/PartnerControls">
          <TermName xmlns="http://schemas.microsoft.com/office/infopath/2007/PartnerControls">Microsoft BizTalk Server 2013</TermName>
          <TermId xmlns="http://schemas.microsoft.com/office/infopath/2007/PartnerControls">0a7cd51a-6d94-4d57-ab2d-60f21e7aeade</TermId>
        </TermInfo>
      </Terms>
    </bf80e81150e248c48aa8cffdf0021a1f>
    <ec5b2ad5c27b45fb8a00a1f27c7ce1ae xmlns="230e9df3-be65-4c73-a93b-d1236ebd677e">
      <Terms xmlns="http://schemas.microsoft.com/office/infopath/2007/PartnerControls"/>
    </ec5b2ad5c27b45fb8a00a1f27c7ce1ae>
    <b60f8d2dbb984f349d80d8196897f4d3 xmlns="230e9df3-be65-4c73-a93b-d1236ebd677e">
      <Terms xmlns="http://schemas.microsoft.com/office/infopath/2007/PartnerControls"/>
    </b60f8d2dbb984f349d80d8196897f4d3>
    <Thumbnail1 xmlns="230e9df3-be65-4c73-a93b-d1236ebd677e">
      <Url xsi:nil="true"/>
      <Description xsi:nil="true"/>
    </Thumbnail1>
    <i0d941ee1e744ffea7aeee9924c91cbb xmlns="230e9df3-be65-4c73-a93b-d1236ebd677e">
      <Terms xmlns="http://schemas.microsoft.com/office/infopath/2007/PartnerControls">
        <TermInfo xmlns="http://schemas.microsoft.com/office/infopath/2007/PartnerControls">
          <TermName xmlns="http://schemas.microsoft.com/office/infopath/2007/PartnerControls">Cloud OS</TermName>
          <TermId xmlns="http://schemas.microsoft.com/office/infopath/2007/PartnerControls">ec248454-62d9-485e-995d-0cfad61f7f4c</TermId>
        </TermInfo>
      </Terms>
    </i0d941ee1e744ffea7aeee9924c91cbb>
    <PublishingExpirationDate xmlns="http://schemas.microsoft.com/sharepoint/v3" xsi:nil="true"/>
    <RoutingRuleDescription xmlns="http://schemas.microsoft.com/sharepoint/v3" xsi:nil="true"/>
    <i1b478372f814787abd313030b81fcb2 xmlns="230e9df3-be65-4c73-a93b-d1236ebd677e">
      <Terms xmlns="http://schemas.microsoft.com/office/infopath/2007/PartnerControls"/>
    </i1b478372f814787abd313030b81fcb2>
    <TaxKeywordTaxHTField xmlns="230e9df3-be65-4c73-a93b-d1236ebd677e">
      <Terms xmlns="http://schemas.microsoft.com/office/infopath/2007/PartnerControls"/>
    </TaxKeywordTaxHTField>
    <DocumentSetKcId xmlns="ad820760-4664-4be3-bee2-f8b9a6708b4c">23514</DocumentSetKcId>
    <CoOwner xmlns="ad820760-4664-4be3-bee2-f8b9a6708b4c">
      <UserInfo>
        <DisplayName>REDMOND\meeryan</DisplayName>
        <AccountId>6624</AccountId>
        <AccountType/>
      </UserInfo>
      <UserInfo>
        <DisplayName>REDMOND\v-nahube</DisplayName>
        <AccountId>2747</AccountId>
        <AccountType/>
      </UserInfo>
      <UserInfo>
        <DisplayName>REDMOND\v-bevg</DisplayName>
        <AccountId>6313</AccountId>
        <AccountType/>
      </UserInfo>
      <UserInfo>
        <DisplayName>REDMOND\v-jgayle</DisplayName>
        <AccountId>3278</AccountId>
        <AccountType/>
      </UserInfo>
    </CoOwner>
    <TaxCatchAll xmlns="230e9df3-be65-4c73-a93b-d1236ebd677e">
      <Value>712</Value>
      <Value>42</Value>
      <Value>156</Value>
      <Value>216</Value>
      <Value>222</Value>
      <Value>1305</Value>
      <Value>2257</Value>
      <Value>328</Value>
      <Value>3</Value>
      <Value>2256</Value>
    </TaxCatchAll>
    <mb88723863e1404388ba3733387d48df xmlns="230e9df3-be65-4c73-a93b-d1236ebd677e">
      <Terms xmlns="http://schemas.microsoft.com/office/infopath/2007/PartnerControls"/>
    </mb88723863e1404388ba3733387d48df>
    <m6c7b4717b6346e6a075a59dd47eac69 xmlns="230e9df3-be65-4c73-a93b-d1236ebd677e">
      <Terms xmlns="http://schemas.microsoft.com/office/infopath/2007/PartnerControls">
        <TermInfo xmlns="http://schemas.microsoft.com/office/infopath/2007/PartnerControls">
          <TermName xmlns="http://schemas.microsoft.com/office/infopath/2007/PartnerControls">hub subset</TermName>
          <TermId xmlns="http://schemas.microsoft.com/office/infopath/2007/PartnerControls">c6bfd112-b986-4a0a-aa8d-90e767bfdfa6</TermId>
        </TermInfo>
      </Terms>
    </m6c7b4717b6346e6a075a59dd47eac69>
    <kf34bcdc8fc34e479d3f94c6210e8e27 xmlns="230e9df3-be65-4c73-a93b-d1236ebd677e">
      <Terms xmlns="http://schemas.microsoft.com/office/infopath/2007/PartnerControls"/>
    </kf34bcdc8fc34e479d3f94c6210e8e27>
    <_dlc_DocId xmlns="230e9df3-be65-4c73-a93b-d1236ebd677e">KC02-23-23519</_dlc_DocId>
    <_dlc_DocIdUrl xmlns="230e9df3-be65-4c73-a93b-d1236ebd677e">
      <Url>http://infopedia/kc02/docstore/_layouts/DocIdRedir.aspx?ID=KC02-23-23519</Url>
      <Description>KC02-23-23519</Description>
    </_dlc_DocIdUrl>
    <AverageRating xmlns="http://schemas.microsoft.com/sharepoint/v3" xsi:nil="true"/>
  </documentManagement>
</p:properties>
</file>

<file path=customXml/itemProps1.xml><?xml version="1.0" encoding="utf-8"?>
<ds:datastoreItem xmlns:ds="http://schemas.openxmlformats.org/officeDocument/2006/customXml" ds:itemID="{96EA7A02-3B5C-41E4-9DDB-1243AD3905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30e9df3-be65-4c73-a93b-d1236ebd677e"/>
    <ds:schemaRef ds:uri="ad820760-4664-4be3-bee2-f8b9a6708b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31443D0-3424-4B65-BFA4-117E9332889F}">
  <ds:schemaRefs>
    <ds:schemaRef ds:uri="Microsoft.SharePoint.Taxonomy.ContentTypeSync"/>
  </ds:schemaRefs>
</ds:datastoreItem>
</file>

<file path=customXml/itemProps3.xml><?xml version="1.0" encoding="utf-8"?>
<ds:datastoreItem xmlns:ds="http://schemas.openxmlformats.org/officeDocument/2006/customXml" ds:itemID="{3C63C935-8712-4AEB-902C-57672C8B3159}">
  <ds:schemaRefs>
    <ds:schemaRef ds:uri="http://schemas.microsoft.com/sharepoint/events"/>
  </ds:schemaRefs>
</ds:datastoreItem>
</file>

<file path=customXml/itemProps4.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5.xml><?xml version="1.0" encoding="utf-8"?>
<ds:datastoreItem xmlns:ds="http://schemas.openxmlformats.org/officeDocument/2006/customXml" ds:itemID="{F990F116-B58F-4255-B05B-DA3808E0E5C6}">
  <ds:schemaRefs>
    <ds:schemaRef ds:uri="http://purl.org/dc/terms/"/>
    <ds:schemaRef ds:uri="http://schemas.microsoft.com/sharepoint/v4"/>
    <ds:schemaRef ds:uri="http://purl.org/dc/dcmitype/"/>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www.w3.org/XML/1998/namespace"/>
    <ds:schemaRef ds:uri="http://schemas.microsoft.com/sharepoint/v3"/>
    <ds:schemaRef ds:uri="http://schemas.openxmlformats.org/package/2006/metadata/core-properties"/>
    <ds:schemaRef ds:uri="ad820760-4664-4be3-bee2-f8b9a6708b4c"/>
    <ds:schemaRef ds:uri="230e9df3-be65-4c73-a93b-d1236ebd677e"/>
  </ds:schemaRefs>
</ds:datastoreItem>
</file>

<file path=docProps/app.xml><?xml version="1.0" encoding="utf-8"?>
<Properties xmlns="http://schemas.openxmlformats.org/officeDocument/2006/extended-properties" xmlns:vt="http://schemas.openxmlformats.org/officeDocument/2006/docPropsVTypes">
  <Template/>
  <TotalTime>27772</TotalTime>
  <Words>3435</Words>
  <Application>Microsoft Office PowerPoint</Application>
  <PresentationFormat>Custom</PresentationFormat>
  <Paragraphs>379</Paragraphs>
  <Slides>34</Slides>
  <Notes>22</Notes>
  <HiddenSlides>1</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Calibri</vt:lpstr>
      <vt:lpstr>Segoe Pro</vt:lpstr>
      <vt:lpstr>Segoe Pro Light</vt:lpstr>
      <vt:lpstr>Segoe UI</vt:lpstr>
      <vt:lpstr>Segoe UI Light</vt:lpstr>
      <vt:lpstr>Segoe UI Semilight</vt:lpstr>
      <vt:lpstr>Wingdings</vt:lpstr>
      <vt:lpstr>Server and Cloud 2013</vt:lpstr>
      <vt:lpstr>MSVID_Dark_Cyan_16x9_2012-08-18</vt:lpstr>
      <vt:lpstr>Global Windows Azure Bootcamp</vt:lpstr>
      <vt:lpstr>The Global Sponsors</vt:lpstr>
      <vt:lpstr>The Local Sponsors</vt:lpstr>
      <vt:lpstr>Windows Azure Integration Capabilities</vt:lpstr>
      <vt:lpstr>PowerPoint Presentation</vt:lpstr>
      <vt:lpstr>PowerPoint Presentation</vt:lpstr>
      <vt:lpstr>PowerPoint Presentation</vt:lpstr>
      <vt:lpstr>PowerPoint Presentation</vt:lpstr>
      <vt:lpstr>PowerPoint Presentation</vt:lpstr>
      <vt:lpstr>Main points</vt:lpstr>
      <vt:lpstr>PowerPoint Presentation</vt:lpstr>
      <vt:lpstr>Cloud OS and integration services </vt:lpstr>
      <vt:lpstr>Bring the Cloud to  your Enterprise:  Integration</vt:lpstr>
      <vt:lpstr>PowerPoint Presentation</vt:lpstr>
      <vt:lpstr>What is Windows Azure Service Bus?</vt:lpstr>
      <vt:lpstr>Azure Service Bus – Queues</vt:lpstr>
      <vt:lpstr>Azure Service Bus – Topics</vt:lpstr>
      <vt:lpstr>Azure Service Bus – Relay Securely extend integration reach</vt:lpstr>
      <vt:lpstr>PowerPoint Presentation</vt:lpstr>
      <vt:lpstr>PowerPoint Presentation</vt:lpstr>
      <vt:lpstr>Windows Azure Storage Queues</vt:lpstr>
      <vt:lpstr>Windows Azure Storage Queues</vt:lpstr>
      <vt:lpstr>PowerPoint Presentation</vt:lpstr>
      <vt:lpstr>Windows Azure  BizTalk Services</vt:lpstr>
      <vt:lpstr>Integration Bridges?</vt:lpstr>
      <vt:lpstr>Windows Azure BizTalk Services</vt:lpstr>
      <vt:lpstr>BizTalk Release cadence</vt:lpstr>
      <vt:lpstr>PowerPoint Presentation</vt:lpstr>
      <vt:lpstr>Windows Azure Integration Capabilities</vt:lpstr>
      <vt:lpstr>PowerPoint Presentation</vt:lpstr>
      <vt:lpstr>PowerPoint Presentation</vt:lpstr>
      <vt:lpstr>Service Bus Resources</vt:lpstr>
      <vt:lpstr>BizTalk Resources</vt:lpstr>
      <vt:lpstr>BizTalk Resources</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BizTalk Integration Summit: Delivering Modern Enterprise Applications</dc:title>
  <dc:creator>venkatga@microsoft.com</dc:creator>
  <cp:keywords/>
  <cp:lastModifiedBy>Nikolai Blackie</cp:lastModifiedBy>
  <cp:revision>1299</cp:revision>
  <cp:lastPrinted>2013-11-20T17:21:50Z</cp:lastPrinted>
  <dcterms:created xsi:type="dcterms:W3CDTF">2012-12-13T20:38:06Z</dcterms:created>
  <dcterms:modified xsi:type="dcterms:W3CDTF">2014-03-29T02:31:32Z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0x0101000E4CB7077FEE4FF7AE86D4A500EEC7800300C6CD36C6B4DAA64EAACFCCF5D9298AA000B09CC05C6355444CB49B4B62F83D23B8</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308;#Redmond|c18f3657-b811-49ee-9b08-ce77b3e7702b</vt:lpwstr>
  </property>
  <property fmtid="{D5CDD505-2E9C-101B-9397-08002B2CF9AE}" pid="7" name="Campaign">
    <vt:lpwstr/>
  </property>
  <property fmtid="{D5CDD505-2E9C-101B-9397-08002B2CF9AE}" pid="8" name="Event Venue">
    <vt:lpwstr>309;#Microsoft Conference Center|9ee5e79d-18a6-44c6-bfde-7021198eb4fc</vt:lpwstr>
  </property>
  <property fmtid="{D5CDD505-2E9C-101B-9397-08002B2CF9AE}" pid="9" name="Track">
    <vt:lpwstr/>
  </property>
  <property fmtid="{D5CDD505-2E9C-101B-9397-08002B2CF9AE}" pid="10" name="TaxKeyword">
    <vt:lpwstr/>
  </property>
  <property fmtid="{D5CDD505-2E9C-101B-9397-08002B2CF9AE}" pid="11" name="Audiences">
    <vt:lpwstr/>
  </property>
  <property fmtid="{D5CDD505-2E9C-101B-9397-08002B2CF9AE}" pid="12" name="Region">
    <vt:lpwstr/>
  </property>
  <property fmtid="{D5CDD505-2E9C-101B-9397-08002B2CF9AE}" pid="13" name="Confidentiality">
    <vt:lpwstr>216;#customer ready|8986c41d-21c5-4f8f-8a12-ea4625b46858</vt:lpwstr>
  </property>
  <property fmtid="{D5CDD505-2E9C-101B-9397-08002B2CF9AE}" pid="14" name="Groups">
    <vt:lpwstr>222;#Windows Azure Marketing|0958c357-5252-473f-8b4e-42f27525a99d</vt:lpwstr>
  </property>
  <property fmtid="{D5CDD505-2E9C-101B-9397-08002B2CF9AE}" pid="15" name="Topics">
    <vt:lpwstr>1305;#hub subset|c6bfd112-b986-4a0a-aa8d-90e767bfdfa6</vt:lpwstr>
  </property>
  <property fmtid="{D5CDD505-2E9C-101B-9397-08002B2CF9AE}" pid="16" name="messageframeworktype">
    <vt:lpwstr/>
  </property>
  <property fmtid="{D5CDD505-2E9C-101B-9397-08002B2CF9AE}" pid="17" name="Industries">
    <vt:lpwstr/>
  </property>
  <property fmtid="{D5CDD505-2E9C-101B-9397-08002B2CF9AE}" pid="18" name="Roles">
    <vt:lpwstr/>
  </property>
  <property fmtid="{D5CDD505-2E9C-101B-9397-08002B2CF9AE}" pid="19" name="SMSGDomain">
    <vt:lpwstr>156;#Server and Tools Business|6783548d-8609-4f97-be4a-4ca2616905a6;#2256;#BizTalk Domain|d18a814a-aa8a-4415-bfb2-e8de1da7d4b7</vt:lpwstr>
  </property>
  <property fmtid="{D5CDD505-2E9C-101B-9397-08002B2CF9AE}" pid="20" name="Competitors">
    <vt:lpwstr/>
  </property>
  <property fmtid="{D5CDD505-2E9C-101B-9397-08002B2CF9AE}" pid="21" name="BusinessArchitecture">
    <vt:lpwstr>328;#Cloud OS|ec248454-62d9-485e-995d-0cfad61f7f4c</vt:lpwstr>
  </property>
  <property fmtid="{D5CDD505-2E9C-101B-9397-08002B2CF9AE}" pid="22" name="Products">
    <vt:lpwstr>712;#Microsoft BizTalk Server|0a98c8b2-ef77-4c42-b382-34ec5e1bf50f;#2257;#Microsoft BizTalk Server 2013|0a7cd51a-6d94-4d57-ab2d-60f21e7aeade</vt:lpwstr>
  </property>
  <property fmtid="{D5CDD505-2E9C-101B-9397-08002B2CF9AE}" pid="23" name="Segments">
    <vt:lpwstr/>
  </property>
  <property fmtid="{D5CDD505-2E9C-101B-9397-08002B2CF9AE}" pid="24" name="ActivitiesAndPrograms">
    <vt:lpwstr/>
  </property>
  <property fmtid="{D5CDD505-2E9C-101B-9397-08002B2CF9AE}" pid="25" name="Partners">
    <vt:lpwstr/>
  </property>
  <property fmtid="{D5CDD505-2E9C-101B-9397-08002B2CF9AE}" pid="26" name="_dlc_policyId">
    <vt:lpwstr/>
  </property>
  <property fmtid="{D5CDD505-2E9C-101B-9397-08002B2CF9AE}" pid="27" name="ItemRetentionFormula">
    <vt:lpwstr/>
  </property>
  <property fmtid="{D5CDD505-2E9C-101B-9397-08002B2CF9AE}" pid="28" name="ItemType">
    <vt:lpwstr>3;#customer presentations|18e9ae94-e321-4eea-82d2-ad5b2f470f3c</vt:lpwstr>
  </property>
  <property fmtid="{D5CDD505-2E9C-101B-9397-08002B2CF9AE}" pid="29" name="LastUpdatedByBatchTagging">
    <vt:bool>false</vt:bool>
  </property>
  <property fmtid="{D5CDD505-2E9C-101B-9397-08002B2CF9AE}" pid="30" name="Languages">
    <vt:lpwstr>42;#English|cb91f272-ce4d-4a7e-9bbf-78b58e3d188d</vt:lpwstr>
  </property>
  <property fmtid="{D5CDD505-2E9C-101B-9397-08002B2CF9AE}" pid="31" name="_dlc_DocIdItemGuid">
    <vt:lpwstr>e6bb36ea-9a74-47d0-ad82-6df60f25dcfe</vt:lpwstr>
  </property>
  <property fmtid="{D5CDD505-2E9C-101B-9397-08002B2CF9AE}" pid="32" name="WorkflowChangePath">
    <vt:lpwstr>d3765c0c-e2b5-4307-934b-d5d862e93ab3,2;d3765c0c-e2b5-4307-934b-d5d862e93ab3,2;d3765c0c-e2b5-4307-934b-d5d862e93ab3,14;d3765c0c-e2b5-4307-934b-d5d862e93ab3,17;cb693860-de64-4811-8443-fefce31b7001,9;cb693860-de64-4811-8443-fefce31b7001,11;cb693860-de64-4811</vt:lpwstr>
  </property>
  <property fmtid="{D5CDD505-2E9C-101B-9397-08002B2CF9AE}" pid="33" name="SMSGTags">
    <vt:lpwstr/>
  </property>
  <property fmtid="{D5CDD505-2E9C-101B-9397-08002B2CF9AE}" pid="34" name="EnterpriseDomainTags">
    <vt:lpwstr/>
  </property>
  <property fmtid="{D5CDD505-2E9C-101B-9397-08002B2CF9AE}" pid="35" name="EnterpriseDomainTagsTaxHTField0">
    <vt:lpwstr/>
  </property>
  <property fmtid="{D5CDD505-2E9C-101B-9397-08002B2CF9AE}" pid="36" name="_docset_NoMedatataSyncRequired">
    <vt:lpwstr>False</vt:lpwstr>
  </property>
  <property fmtid="{D5CDD505-2E9C-101B-9397-08002B2CF9AE}" pid="37" name="SMSGTagsTaxHTField0">
    <vt:lpwstr/>
  </property>
  <property fmtid="{D5CDD505-2E9C-101B-9397-08002B2CF9AE}" pid="38" name="Order">
    <vt:r8>20110500</vt:r8>
  </property>
  <property fmtid="{D5CDD505-2E9C-101B-9397-08002B2CF9AE}" pid="39" name="IsMyDocuments">
    <vt:bool>true</vt:bool>
  </property>
  <property fmtid="{D5CDD505-2E9C-101B-9397-08002B2CF9AE}" pid="40" name="b1337ea954344dcfb0425a10eee4daa8">
    <vt:lpwstr/>
  </property>
  <property fmtid="{D5CDD505-2E9C-101B-9397-08002B2CF9AE}" pid="41" name="j4d667fb28274e85b2214f6e751c8d1f">
    <vt:lpwstr/>
  </property>
  <property fmtid="{D5CDD505-2E9C-101B-9397-08002B2CF9AE}" pid="42" name="j031aa32f4154c8c9a646efae715ebde">
    <vt:lpwstr/>
  </property>
  <property fmtid="{D5CDD505-2E9C-101B-9397-08002B2CF9AE}" pid="43" name="p1cd454bacc149bfbcfd764edd279de7">
    <vt:lpwstr/>
  </property>
  <property fmtid="{D5CDD505-2E9C-101B-9397-08002B2CF9AE}" pid="44" name="m6d26e40ac264097a006193f92232ece">
    <vt:lpwstr/>
  </property>
  <property fmtid="{D5CDD505-2E9C-101B-9397-08002B2CF9AE}" pid="45" name="l311460e3fdf46688abc31ddb7bdc05a">
    <vt:lpwstr/>
  </property>
  <property fmtid="{D5CDD505-2E9C-101B-9397-08002B2CF9AE}" pid="46" name="TechnicalLevel">
    <vt:lpwstr/>
  </property>
  <property fmtid="{D5CDD505-2E9C-101B-9397-08002B2CF9AE}" pid="47" name="LearningOrganization">
    <vt:lpwstr/>
  </property>
  <property fmtid="{D5CDD505-2E9C-101B-9397-08002B2CF9AE}" pid="48" name="LearningDeliveryMethod">
    <vt:lpwstr/>
  </property>
</Properties>
</file>